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6"/>
  </p:notesMasterIdLst>
  <p:sldIdLst>
    <p:sldId id="257" r:id="rId2"/>
    <p:sldId id="263" r:id="rId3"/>
    <p:sldId id="264" r:id="rId4"/>
    <p:sldId id="285" r:id="rId5"/>
    <p:sldId id="268" r:id="rId6"/>
    <p:sldId id="271" r:id="rId7"/>
    <p:sldId id="272" r:id="rId8"/>
    <p:sldId id="284" r:id="rId9"/>
    <p:sldId id="276" r:id="rId10"/>
    <p:sldId id="287" r:id="rId11"/>
    <p:sldId id="280" r:id="rId12"/>
    <p:sldId id="281" r:id="rId13"/>
    <p:sldId id="286" r:id="rId14"/>
    <p:sldId id="277" r:id="rId15"/>
  </p:sldIdLst>
  <p:sldSz cx="12192000" cy="6858000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>
          <p15:clr>
            <a:srgbClr val="A4A3A4"/>
          </p15:clr>
        </p15:guide>
        <p15:guide id="2" pos="2208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416" autoAdjust="0"/>
    <p:restoredTop sz="94242" autoAdjust="0"/>
  </p:normalViewPr>
  <p:slideViewPr>
    <p:cSldViewPr>
      <p:cViewPr varScale="1">
        <p:scale>
          <a:sx n="107" d="100"/>
          <a:sy n="107" d="100"/>
        </p:scale>
        <p:origin x="558" y="11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67" d="100"/>
          <a:sy n="67" d="100"/>
        </p:scale>
        <p:origin x="-3106" y="-77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BA4462B-B414-4992-813E-2B9AD319C70A}" type="doc">
      <dgm:prSet loTypeId="urn:microsoft.com/office/officeart/2005/8/layout/hierarchy1" loCatId="hierarchy" qsTypeId="urn:microsoft.com/office/officeart/2005/8/quickstyle/simple2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39E57156-2BB8-4990-8A92-14B6BDC31C60}">
      <dgm:prSet/>
      <dgm:spPr/>
      <dgm:t>
        <a:bodyPr/>
        <a:lstStyle/>
        <a:p>
          <a:r>
            <a:rPr lang="en-US" dirty="0"/>
            <a:t>Thank You!</a:t>
          </a:r>
        </a:p>
      </dgm:t>
    </dgm:pt>
    <dgm:pt modelId="{EC9491EC-65FA-4FD7-B82F-E0F0A4C9F6EB}" type="parTrans" cxnId="{203958F7-DC7D-42A0-AA3C-30564278C07C}">
      <dgm:prSet/>
      <dgm:spPr/>
      <dgm:t>
        <a:bodyPr/>
        <a:lstStyle/>
        <a:p>
          <a:endParaRPr lang="en-US"/>
        </a:p>
      </dgm:t>
    </dgm:pt>
    <dgm:pt modelId="{497A9DFC-C383-433B-992E-D515C17CBB82}" type="sibTrans" cxnId="{203958F7-DC7D-42A0-AA3C-30564278C07C}">
      <dgm:prSet/>
      <dgm:spPr/>
      <dgm:t>
        <a:bodyPr/>
        <a:lstStyle/>
        <a:p>
          <a:endParaRPr lang="en-US"/>
        </a:p>
      </dgm:t>
    </dgm:pt>
    <dgm:pt modelId="{AB9D2A5C-092A-4C62-A69C-8670C0243346}">
      <dgm:prSet/>
      <dgm:spPr/>
      <dgm:t>
        <a:bodyPr/>
        <a:lstStyle/>
        <a:p>
          <a:r>
            <a:rPr lang="en-US" dirty="0"/>
            <a:t>Any Questions?</a:t>
          </a:r>
        </a:p>
      </dgm:t>
    </dgm:pt>
    <dgm:pt modelId="{D951872F-F9E2-4A84-A5B2-6784447DF468}" type="parTrans" cxnId="{EA083471-D69D-4736-9872-3D2F5E7C2ACC}">
      <dgm:prSet/>
      <dgm:spPr/>
      <dgm:t>
        <a:bodyPr/>
        <a:lstStyle/>
        <a:p>
          <a:endParaRPr lang="en-US"/>
        </a:p>
      </dgm:t>
    </dgm:pt>
    <dgm:pt modelId="{FC6C3F23-820C-44D0-9A00-2F7941472539}" type="sibTrans" cxnId="{EA083471-D69D-4736-9872-3D2F5E7C2ACC}">
      <dgm:prSet/>
      <dgm:spPr/>
      <dgm:t>
        <a:bodyPr/>
        <a:lstStyle/>
        <a:p>
          <a:endParaRPr lang="en-US"/>
        </a:p>
      </dgm:t>
    </dgm:pt>
    <dgm:pt modelId="{3B66310C-D0B0-4C9E-89A5-890F342709A0}" type="pres">
      <dgm:prSet presAssocID="{FBA4462B-B414-4992-813E-2B9AD319C70A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AB67025F-8975-4C24-8501-E9E8BA616D34}" type="pres">
      <dgm:prSet presAssocID="{39E57156-2BB8-4990-8A92-14B6BDC31C60}" presName="hierRoot1" presStyleCnt="0"/>
      <dgm:spPr/>
    </dgm:pt>
    <dgm:pt modelId="{3DFA4199-8B63-4F84-9B93-0E6CE4D0A2C0}" type="pres">
      <dgm:prSet presAssocID="{39E57156-2BB8-4990-8A92-14B6BDC31C60}" presName="composite" presStyleCnt="0"/>
      <dgm:spPr/>
    </dgm:pt>
    <dgm:pt modelId="{3AFC742F-3FF8-4FE9-8128-109ECBD00BBB}" type="pres">
      <dgm:prSet presAssocID="{39E57156-2BB8-4990-8A92-14B6BDC31C60}" presName="background" presStyleLbl="node0" presStyleIdx="0" presStyleCnt="2"/>
      <dgm:spPr/>
    </dgm:pt>
    <dgm:pt modelId="{4EA7A73F-6C75-4EE7-BBB1-DAF2837258D3}" type="pres">
      <dgm:prSet presAssocID="{39E57156-2BB8-4990-8A92-14B6BDC31C60}" presName="text" presStyleLbl="fgAcc0" presStyleIdx="0" presStyleCnt="2">
        <dgm:presLayoutVars>
          <dgm:chPref val="3"/>
        </dgm:presLayoutVars>
      </dgm:prSet>
      <dgm:spPr/>
    </dgm:pt>
    <dgm:pt modelId="{0E61C3B1-6022-4636-ABAD-D52CD0B2C3B0}" type="pres">
      <dgm:prSet presAssocID="{39E57156-2BB8-4990-8A92-14B6BDC31C60}" presName="hierChild2" presStyleCnt="0"/>
      <dgm:spPr/>
    </dgm:pt>
    <dgm:pt modelId="{A3079149-ABE0-452E-93AE-F1E9155F5505}" type="pres">
      <dgm:prSet presAssocID="{AB9D2A5C-092A-4C62-A69C-8670C0243346}" presName="hierRoot1" presStyleCnt="0"/>
      <dgm:spPr/>
    </dgm:pt>
    <dgm:pt modelId="{7F0CBB8F-8F70-4911-9F15-64DF75E63772}" type="pres">
      <dgm:prSet presAssocID="{AB9D2A5C-092A-4C62-A69C-8670C0243346}" presName="composite" presStyleCnt="0"/>
      <dgm:spPr/>
    </dgm:pt>
    <dgm:pt modelId="{C9C9C04D-FFB1-47D1-A85B-832E9540C877}" type="pres">
      <dgm:prSet presAssocID="{AB9D2A5C-092A-4C62-A69C-8670C0243346}" presName="background" presStyleLbl="node0" presStyleIdx="1" presStyleCnt="2"/>
      <dgm:spPr/>
    </dgm:pt>
    <dgm:pt modelId="{404944EC-2BF3-4BE4-91C2-4AC8839F1CD1}" type="pres">
      <dgm:prSet presAssocID="{AB9D2A5C-092A-4C62-A69C-8670C0243346}" presName="text" presStyleLbl="fgAcc0" presStyleIdx="1" presStyleCnt="2">
        <dgm:presLayoutVars>
          <dgm:chPref val="3"/>
        </dgm:presLayoutVars>
      </dgm:prSet>
      <dgm:spPr/>
    </dgm:pt>
    <dgm:pt modelId="{64619738-369A-4CEE-A58A-FACE3E8352CD}" type="pres">
      <dgm:prSet presAssocID="{AB9D2A5C-092A-4C62-A69C-8670C0243346}" presName="hierChild2" presStyleCnt="0"/>
      <dgm:spPr/>
    </dgm:pt>
  </dgm:ptLst>
  <dgm:cxnLst>
    <dgm:cxn modelId="{2A8CEE0C-95C7-4699-8762-D778DF917472}" type="presOf" srcId="{AB9D2A5C-092A-4C62-A69C-8670C0243346}" destId="{404944EC-2BF3-4BE4-91C2-4AC8839F1CD1}" srcOrd="0" destOrd="0" presId="urn:microsoft.com/office/officeart/2005/8/layout/hierarchy1"/>
    <dgm:cxn modelId="{469E4164-22C3-472E-BE7F-16F6B9AA55A5}" type="presOf" srcId="{39E57156-2BB8-4990-8A92-14B6BDC31C60}" destId="{4EA7A73F-6C75-4EE7-BBB1-DAF2837258D3}" srcOrd="0" destOrd="0" presId="urn:microsoft.com/office/officeart/2005/8/layout/hierarchy1"/>
    <dgm:cxn modelId="{EA083471-D69D-4736-9872-3D2F5E7C2ACC}" srcId="{FBA4462B-B414-4992-813E-2B9AD319C70A}" destId="{AB9D2A5C-092A-4C62-A69C-8670C0243346}" srcOrd="1" destOrd="0" parTransId="{D951872F-F9E2-4A84-A5B2-6784447DF468}" sibTransId="{FC6C3F23-820C-44D0-9A00-2F7941472539}"/>
    <dgm:cxn modelId="{6CBAA68B-ECFE-4D1C-9017-BC184B111B25}" type="presOf" srcId="{FBA4462B-B414-4992-813E-2B9AD319C70A}" destId="{3B66310C-D0B0-4C9E-89A5-890F342709A0}" srcOrd="0" destOrd="0" presId="urn:microsoft.com/office/officeart/2005/8/layout/hierarchy1"/>
    <dgm:cxn modelId="{203958F7-DC7D-42A0-AA3C-30564278C07C}" srcId="{FBA4462B-B414-4992-813E-2B9AD319C70A}" destId="{39E57156-2BB8-4990-8A92-14B6BDC31C60}" srcOrd="0" destOrd="0" parTransId="{EC9491EC-65FA-4FD7-B82F-E0F0A4C9F6EB}" sibTransId="{497A9DFC-C383-433B-992E-D515C17CBB82}"/>
    <dgm:cxn modelId="{2DEF0A5B-D99B-4E99-848E-4D6328A23964}" type="presParOf" srcId="{3B66310C-D0B0-4C9E-89A5-890F342709A0}" destId="{AB67025F-8975-4C24-8501-E9E8BA616D34}" srcOrd="0" destOrd="0" presId="urn:microsoft.com/office/officeart/2005/8/layout/hierarchy1"/>
    <dgm:cxn modelId="{0EFD2E27-4D3C-4FD6-B9CF-345E40489C06}" type="presParOf" srcId="{AB67025F-8975-4C24-8501-E9E8BA616D34}" destId="{3DFA4199-8B63-4F84-9B93-0E6CE4D0A2C0}" srcOrd="0" destOrd="0" presId="urn:microsoft.com/office/officeart/2005/8/layout/hierarchy1"/>
    <dgm:cxn modelId="{90388AC7-DDEE-4372-964C-726606217787}" type="presParOf" srcId="{3DFA4199-8B63-4F84-9B93-0E6CE4D0A2C0}" destId="{3AFC742F-3FF8-4FE9-8128-109ECBD00BBB}" srcOrd="0" destOrd="0" presId="urn:microsoft.com/office/officeart/2005/8/layout/hierarchy1"/>
    <dgm:cxn modelId="{042FC97E-F87B-4433-AFF9-195C0963D117}" type="presParOf" srcId="{3DFA4199-8B63-4F84-9B93-0E6CE4D0A2C0}" destId="{4EA7A73F-6C75-4EE7-BBB1-DAF2837258D3}" srcOrd="1" destOrd="0" presId="urn:microsoft.com/office/officeart/2005/8/layout/hierarchy1"/>
    <dgm:cxn modelId="{1FB77F7E-909E-4B68-ADCB-A6D95B36B427}" type="presParOf" srcId="{AB67025F-8975-4C24-8501-E9E8BA616D34}" destId="{0E61C3B1-6022-4636-ABAD-D52CD0B2C3B0}" srcOrd="1" destOrd="0" presId="urn:microsoft.com/office/officeart/2005/8/layout/hierarchy1"/>
    <dgm:cxn modelId="{33E7763B-0D09-45D0-BEB3-1A4D2F1BC1BB}" type="presParOf" srcId="{3B66310C-D0B0-4C9E-89A5-890F342709A0}" destId="{A3079149-ABE0-452E-93AE-F1E9155F5505}" srcOrd="1" destOrd="0" presId="urn:microsoft.com/office/officeart/2005/8/layout/hierarchy1"/>
    <dgm:cxn modelId="{C9A7AD4F-7B90-4DDC-A151-EA4484016994}" type="presParOf" srcId="{A3079149-ABE0-452E-93AE-F1E9155F5505}" destId="{7F0CBB8F-8F70-4911-9F15-64DF75E63772}" srcOrd="0" destOrd="0" presId="urn:microsoft.com/office/officeart/2005/8/layout/hierarchy1"/>
    <dgm:cxn modelId="{560B0957-1D39-44BC-A346-D34E40ED9ACB}" type="presParOf" srcId="{7F0CBB8F-8F70-4911-9F15-64DF75E63772}" destId="{C9C9C04D-FFB1-47D1-A85B-832E9540C877}" srcOrd="0" destOrd="0" presId="urn:microsoft.com/office/officeart/2005/8/layout/hierarchy1"/>
    <dgm:cxn modelId="{D7474021-8701-4CD2-A6AA-4FFDEAA04915}" type="presParOf" srcId="{7F0CBB8F-8F70-4911-9F15-64DF75E63772}" destId="{404944EC-2BF3-4BE4-91C2-4AC8839F1CD1}" srcOrd="1" destOrd="0" presId="urn:microsoft.com/office/officeart/2005/8/layout/hierarchy1"/>
    <dgm:cxn modelId="{72D0E9DA-0C89-41A0-A4AB-21733D9DC457}" type="presParOf" srcId="{A3079149-ABE0-452E-93AE-F1E9155F5505}" destId="{64619738-369A-4CEE-A58A-FACE3E8352CD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AFC742F-3FF8-4FE9-8128-109ECBD00BBB}">
      <dsp:nvSpPr>
        <dsp:cNvPr id="0" name=""/>
        <dsp:cNvSpPr/>
      </dsp:nvSpPr>
      <dsp:spPr>
        <a:xfrm>
          <a:off x="803" y="1056335"/>
          <a:ext cx="2820595" cy="179107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714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4EA7A73F-6C75-4EE7-BBB1-DAF2837258D3}">
      <dsp:nvSpPr>
        <dsp:cNvPr id="0" name=""/>
        <dsp:cNvSpPr/>
      </dsp:nvSpPr>
      <dsp:spPr>
        <a:xfrm>
          <a:off x="314203" y="1354065"/>
          <a:ext cx="2820595" cy="179107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397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0970" tIns="140970" rIns="140970" bIns="140970" numCol="1" spcCol="1270" anchor="ctr" anchorCtr="0">
          <a:noAutofit/>
        </a:bodyPr>
        <a:lstStyle/>
        <a:p>
          <a:pPr marL="0" lvl="0" indent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700" kern="1200" dirty="0"/>
            <a:t>Thank You!</a:t>
          </a:r>
        </a:p>
      </dsp:txBody>
      <dsp:txXfrm>
        <a:off x="366662" y="1406524"/>
        <a:ext cx="2715677" cy="1686160"/>
      </dsp:txXfrm>
    </dsp:sp>
    <dsp:sp modelId="{C9C9C04D-FFB1-47D1-A85B-832E9540C877}">
      <dsp:nvSpPr>
        <dsp:cNvPr id="0" name=""/>
        <dsp:cNvSpPr/>
      </dsp:nvSpPr>
      <dsp:spPr>
        <a:xfrm>
          <a:off x="3448198" y="1056335"/>
          <a:ext cx="2820595" cy="179107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714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404944EC-2BF3-4BE4-91C2-4AC8839F1CD1}">
      <dsp:nvSpPr>
        <dsp:cNvPr id="0" name=""/>
        <dsp:cNvSpPr/>
      </dsp:nvSpPr>
      <dsp:spPr>
        <a:xfrm>
          <a:off x="3761597" y="1354065"/>
          <a:ext cx="2820595" cy="179107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397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0970" tIns="140970" rIns="140970" bIns="140970" numCol="1" spcCol="1270" anchor="ctr" anchorCtr="0">
          <a:noAutofit/>
        </a:bodyPr>
        <a:lstStyle/>
        <a:p>
          <a:pPr marL="0" lvl="0" indent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700" kern="1200" dirty="0"/>
            <a:t>Any Questions?</a:t>
          </a:r>
        </a:p>
      </dsp:txBody>
      <dsp:txXfrm>
        <a:off x="3814056" y="1406524"/>
        <a:ext cx="2715677" cy="168616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B29CFA7A-E0FC-49A8-884E-DA6E5AA6A04F}" type="datetimeFigureOut">
              <a:rPr lang="en-US" smtClean="0"/>
              <a:t>5/19/2021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06400" y="696913"/>
            <a:ext cx="61976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86124403-34F2-4271-9BCE-5EC814B7F3D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59376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61872" y="758952"/>
            <a:ext cx="9418320" cy="4041648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7200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61872" y="4800600"/>
            <a:ext cx="9418320" cy="1691640"/>
          </a:xfrm>
        </p:spPr>
        <p:txBody>
          <a:bodyPr>
            <a:normAutofit/>
          </a:bodyPr>
          <a:lstStyle>
            <a:lvl1pPr marL="0" indent="0" algn="l">
              <a:buNone/>
              <a:defRPr sz="2200" baseline="0">
                <a:solidFill>
                  <a:schemeClr val="tx1">
                    <a:lumMod val="75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50000"/>
                  </a:schemeClr>
                </a:solidFill>
              </a:defRPr>
            </a:lvl1pPr>
          </a:lstStyle>
          <a:p>
            <a:fld id="{2CAB31AF-90A6-4C86-B58B-242207E491F3}" type="datetimeFigureOut">
              <a:rPr lang="en-US" smtClean="0"/>
              <a:t>5/19/2021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6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65000"/>
                  </a:schemeClr>
                </a:solidFill>
              </a:defRPr>
            </a:lvl1pPr>
          </a:lstStyle>
          <a:p>
            <a:fld id="{ED991D81-3866-4E62-BDB7-BDB011BC3F7E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85758344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B31AF-90A6-4C86-B58B-242207E491F3}" type="datetimeFigureOut">
              <a:rPr lang="en-US" smtClean="0"/>
              <a:t>5/19/2021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991D81-3866-4E62-BDB7-BDB011BC3F7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45658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48700" y="381000"/>
            <a:ext cx="2476500" cy="589756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62000" y="381000"/>
            <a:ext cx="7734300" cy="589756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B31AF-90A6-4C86-B58B-242207E491F3}" type="datetimeFigureOut">
              <a:rPr lang="en-US" smtClean="0"/>
              <a:t>5/19/2021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991D81-3866-4E62-BDB7-BDB011BC3F7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42417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B31AF-90A6-4C86-B58B-242207E491F3}" type="datetimeFigureOut">
              <a:rPr lang="en-US" smtClean="0"/>
              <a:t>5/19/2021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991D81-3866-4E62-BDB7-BDB011BC3F7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03962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61872" y="758952"/>
            <a:ext cx="9418320" cy="4041648"/>
          </a:xfrm>
        </p:spPr>
        <p:txBody>
          <a:bodyPr anchor="b">
            <a:normAutofit/>
          </a:bodyPr>
          <a:lstStyle>
            <a:lvl1pPr>
              <a:lnSpc>
                <a:spcPct val="85000"/>
              </a:lnSpc>
              <a:defRPr sz="72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4800600"/>
            <a:ext cx="9418320" cy="1691640"/>
          </a:xfrm>
        </p:spPr>
        <p:txBody>
          <a:bodyPr anchor="t">
            <a:normAutofit/>
          </a:bodyPr>
          <a:lstStyle>
            <a:lvl1pPr marL="0" indent="0">
              <a:buNone/>
              <a:defRPr sz="2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B31AF-90A6-4C86-B58B-242207E491F3}" type="datetimeFigureOut">
              <a:rPr lang="en-US" smtClean="0"/>
              <a:t>5/19/2021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991D81-3866-4E62-BDB7-BDB011BC3F7E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7671128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61872" y="1828800"/>
            <a:ext cx="4480560" cy="4351337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26480" y="1828800"/>
            <a:ext cx="4480560" cy="4351337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B31AF-90A6-4C86-B58B-242207E491F3}" type="datetimeFigureOut">
              <a:rPr lang="en-US" smtClean="0"/>
              <a:t>5/19/2021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991D81-3866-4E62-BDB7-BDB011BC3F7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71846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1713655"/>
            <a:ext cx="4480560" cy="7315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61872" y="2507550"/>
            <a:ext cx="448056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26480" y="1713655"/>
            <a:ext cx="4480560" cy="731520"/>
          </a:xfrm>
        </p:spPr>
        <p:txBody>
          <a:bodyPr anchor="b">
            <a:normAutofit/>
          </a:bodyPr>
          <a:lstStyle>
            <a:lvl1pPr marL="0" indent="0">
              <a:lnSpc>
                <a:spcPct val="95000"/>
              </a:lnSpc>
              <a:spcBef>
                <a:spcPts val="0"/>
              </a:spcBef>
              <a:buNone/>
              <a:defRPr lang="en-US" sz="2000" b="0" kern="12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2000"/>
              </a:spcBef>
              <a:buFontTx/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26480" y="2507550"/>
            <a:ext cx="448056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B31AF-90A6-4C86-B58B-242207E491F3}" type="datetimeFigureOut">
              <a:rPr lang="en-US" smtClean="0"/>
              <a:t>5/19/2021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991D81-3866-4E62-BDB7-BDB011BC3F7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4145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B31AF-90A6-4C86-B58B-242207E491F3}" type="datetimeFigureOut">
              <a:rPr lang="en-US" smtClean="0"/>
              <a:t>5/19/2021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991D81-3866-4E62-BDB7-BDB011BC3F7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58455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B31AF-90A6-4C86-B58B-242207E491F3}" type="datetimeFigureOut">
              <a:rPr lang="en-US" smtClean="0"/>
              <a:t>5/19/2021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991D81-3866-4E62-BDB7-BDB011BC3F7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13136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200400" cy="1600197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04267" y="685800"/>
            <a:ext cx="6079066" cy="548640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99734"/>
            <a:ext cx="3200400" cy="3810001"/>
          </a:xfrm>
        </p:spPr>
        <p:txBody>
          <a:bodyPr>
            <a:normAutofit/>
          </a:bodyPr>
          <a:lstStyle>
            <a:lvl1pPr marL="0" indent="0">
              <a:lnSpc>
                <a:spcPct val="114000"/>
              </a:lnSpc>
              <a:spcBef>
                <a:spcPts val="800"/>
              </a:spcBef>
              <a:buNone/>
              <a:defRPr sz="13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B31AF-90A6-4C86-B58B-242207E491F3}" type="datetimeFigureOut">
              <a:rPr lang="en-US" smtClean="0"/>
              <a:t>5/19/2021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991D81-3866-4E62-BDB7-BDB011BC3F7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65645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5105400"/>
            <a:ext cx="11292840" cy="17526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257800"/>
            <a:ext cx="9982200" cy="914400"/>
          </a:xfrm>
        </p:spPr>
        <p:txBody>
          <a:bodyPr anchor="b">
            <a:normAutofit/>
          </a:bodyPr>
          <a:lstStyle>
            <a:lvl1pPr>
              <a:defRPr sz="2800" b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1292840" cy="5128923"/>
          </a:xfrm>
          <a:solidFill>
            <a:schemeClr val="accent1"/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6108589"/>
            <a:ext cx="9982200" cy="597011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300">
                <a:solidFill>
                  <a:schemeClr val="bg1">
                    <a:lumMod val="8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B31AF-90A6-4C86-B58B-242207E491F3}" type="datetimeFigureOut">
              <a:rPr lang="en-US" smtClean="0"/>
              <a:t>5/19/2021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991D81-3866-4E62-BDB7-BDB011BC3F7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07797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1292840" y="0"/>
            <a:ext cx="914400" cy="6858000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61872" y="365760"/>
            <a:ext cx="9692640" cy="132556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1828800"/>
            <a:ext cx="859536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10797542" y="998537"/>
            <a:ext cx="1904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 b="0">
                <a:solidFill>
                  <a:schemeClr val="tx2">
                    <a:lumMod val="20000"/>
                    <a:lumOff val="80000"/>
                  </a:schemeClr>
                </a:solidFill>
              </a:defRPr>
            </a:lvl1pPr>
          </a:lstStyle>
          <a:p>
            <a:fld id="{2CAB31AF-90A6-4C86-B58B-242207E491F3}" type="datetimeFigureOut">
              <a:rPr lang="en-US" smtClean="0"/>
              <a:t>5/19/2021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9959341" y="4046537"/>
            <a:ext cx="358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2">
                    <a:lumMod val="20000"/>
                    <a:lumOff val="8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292840" y="6172200"/>
            <a:ext cx="914400" cy="593725"/>
          </a:xfrm>
          <a:prstGeom prst="rect">
            <a:avLst/>
          </a:prstGeom>
        </p:spPr>
        <p:txBody>
          <a:bodyPr vert="horz" lIns="45720" tIns="45720" rIns="45720" bIns="45720" rtlCol="0" anchor="ctr">
            <a:normAutofit/>
          </a:bodyPr>
          <a:lstStyle>
            <a:lvl1pPr algn="ctr">
              <a:defRPr sz="360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fld id="{ED991D81-3866-4E62-BDB7-BDB011BC3F7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64104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 spc="-5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5000"/>
        </a:lnSpc>
        <a:spcBef>
          <a:spcPts val="1400"/>
        </a:spcBef>
        <a:spcAft>
          <a:spcPts val="200"/>
        </a:spcAft>
        <a:buClr>
          <a:schemeClr val="accent1"/>
        </a:buClr>
        <a:buSzPct val="80000"/>
        <a:buFont typeface="Arial" pitchFamily="34" charset="0"/>
        <a:buChar char="•"/>
        <a:defRPr sz="1800" kern="1200" spc="1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pexels.com/photo/black-calculator-near-ballpoint-pen-on-white-printed-paper-53621/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pexels.com/photo/black-calculator-near-ballpoint-pen-on-white-printed-paper-53621/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pexels.com/photo/black-calculator-near-ballpoint-pen-on-white-printed-paper-53621/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pixabay.com/en/water-drop-splash-liquid-clean-2670119/" TargetMode="External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pixabay.com/en/water-drop-splash-liquid-clean-2670119/" TargetMode="External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C634D188-3A24-4D8C-ABEC-34AFFB001A3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730180" y="758952"/>
            <a:ext cx="2930719" cy="4041648"/>
          </a:xfrm>
        </p:spPr>
        <p:txBody>
          <a:bodyPr>
            <a:normAutofit/>
          </a:bodyPr>
          <a:lstStyle/>
          <a:p>
            <a:br>
              <a:rPr lang="en-US" sz="3600" dirty="0">
                <a:solidFill>
                  <a:srgbClr val="FFFFFF"/>
                </a:solidFill>
              </a:rPr>
            </a:br>
            <a:r>
              <a:rPr lang="en-US" sz="3600" dirty="0">
                <a:solidFill>
                  <a:srgbClr val="FFFFFF"/>
                </a:solidFill>
              </a:rPr>
              <a:t>YTD Financial Presentation</a:t>
            </a:r>
            <a:br>
              <a:rPr lang="en-US" sz="3600" dirty="0">
                <a:solidFill>
                  <a:srgbClr val="FFFFFF"/>
                </a:solidFill>
              </a:rPr>
            </a:br>
            <a:br>
              <a:rPr lang="en-US" sz="3600" dirty="0">
                <a:solidFill>
                  <a:srgbClr val="FFFFFF"/>
                </a:solidFill>
              </a:rPr>
            </a:br>
            <a:br>
              <a:rPr lang="en-US" sz="3600" dirty="0">
                <a:solidFill>
                  <a:srgbClr val="FFFFFF"/>
                </a:solidFill>
              </a:rPr>
            </a:br>
            <a:endParaRPr lang="en-US" sz="3600" dirty="0">
              <a:solidFill>
                <a:srgbClr val="FFFFFF"/>
              </a:solidFill>
            </a:endParaRPr>
          </a:p>
        </p:txBody>
      </p:sp>
      <p:sp>
        <p:nvSpPr>
          <p:cNvPr id="8" name="Subtitle 7">
            <a:extLst>
              <a:ext uri="{FF2B5EF4-FFF2-40B4-BE49-F238E27FC236}">
                <a16:creationId xmlns:a16="http://schemas.microsoft.com/office/drawing/2014/main" id="{548CF21E-8939-4A1B-8629-3AE6A8DBBFF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943600" y="4648200"/>
            <a:ext cx="5638800" cy="1450848"/>
          </a:xfrm>
        </p:spPr>
        <p:txBody>
          <a:bodyPr>
            <a:normAutofit/>
          </a:bodyPr>
          <a:lstStyle/>
          <a:p>
            <a:r>
              <a:rPr lang="en-US" sz="2000" b="1" dirty="0">
                <a:solidFill>
                  <a:srgbClr val="002060"/>
                </a:solidFill>
              </a:rPr>
              <a:t>F</a:t>
            </a:r>
            <a:r>
              <a:rPr lang="en-US" sz="1800" b="1" dirty="0">
                <a:solidFill>
                  <a:srgbClr val="002060"/>
                </a:solidFill>
              </a:rPr>
              <a:t>inancial Review for the Fiscal Year 2021</a:t>
            </a:r>
          </a:p>
          <a:p>
            <a:r>
              <a:rPr lang="en-US" sz="2000" b="1" dirty="0">
                <a:solidFill>
                  <a:srgbClr val="002060"/>
                </a:solidFill>
              </a:rPr>
              <a:t>Second Quarter Ending March 31, 2021</a:t>
            </a:r>
          </a:p>
        </p:txBody>
      </p:sp>
      <p:pic>
        <p:nvPicPr>
          <p:cNvPr id="5" name="Picture 4" descr="A close up of a logo&#10;&#10;Description automatically generated">
            <a:extLst>
              <a:ext uri="{FF2B5EF4-FFF2-40B4-BE49-F238E27FC236}">
                <a16:creationId xmlns:a16="http://schemas.microsoft.com/office/drawing/2014/main" id="{8FA80783-371F-4976-8CE0-BD59B304EB8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09800" y="660340"/>
            <a:ext cx="3581400" cy="27462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167599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866A37-DC34-4A4D-8074-A2EDA29961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286000"/>
            <a:ext cx="3962400" cy="2286000"/>
          </a:xfrm>
        </p:spPr>
        <p:txBody>
          <a:bodyPr>
            <a:normAutofit fontScale="90000"/>
          </a:bodyPr>
          <a:lstStyle/>
          <a:p>
            <a:pPr>
              <a:lnSpc>
                <a:spcPct val="150000"/>
              </a:lnSpc>
            </a:pPr>
            <a:br>
              <a:rPr lang="en-US" sz="2400" b="1" dirty="0">
                <a:solidFill>
                  <a:srgbClr val="0070C0"/>
                </a:solidFill>
              </a:rPr>
            </a:br>
            <a:br>
              <a:rPr lang="en-US" sz="2400" b="1" dirty="0">
                <a:solidFill>
                  <a:srgbClr val="0070C0"/>
                </a:solidFill>
              </a:rPr>
            </a:br>
            <a:r>
              <a:rPr lang="en-US" sz="1800" dirty="0">
                <a:solidFill>
                  <a:srgbClr val="0070C0"/>
                </a:solidFill>
              </a:rPr>
              <a:t>GENERAL FUND &amp;</a:t>
            </a:r>
            <a:br>
              <a:rPr lang="en-US" sz="1800" dirty="0">
                <a:solidFill>
                  <a:srgbClr val="0070C0"/>
                </a:solidFill>
              </a:rPr>
            </a:br>
            <a:r>
              <a:rPr lang="en-US" sz="1800" dirty="0">
                <a:solidFill>
                  <a:srgbClr val="0070C0"/>
                </a:solidFill>
              </a:rPr>
              <a:t>UTILITY FUND</a:t>
            </a:r>
            <a:br>
              <a:rPr lang="en-US" sz="1800" dirty="0">
                <a:solidFill>
                  <a:srgbClr val="0070C0"/>
                </a:solidFill>
              </a:rPr>
            </a:br>
            <a:r>
              <a:rPr lang="en-US" sz="1800" dirty="0">
                <a:solidFill>
                  <a:srgbClr val="0070C0"/>
                </a:solidFill>
              </a:rPr>
              <a:t>FOR THE PERIOD 10/1/2020 - 3/31/2021</a:t>
            </a:r>
            <a:br>
              <a:rPr lang="en-US" dirty="0">
                <a:solidFill>
                  <a:srgbClr val="0070C0"/>
                </a:solidFill>
              </a:rPr>
            </a:br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2D620BE-B994-4B04-A483-42E28366A4EA}"/>
              </a:ext>
            </a:extLst>
          </p:cNvPr>
          <p:cNvSpPr txBox="1"/>
          <p:nvPr/>
        </p:nvSpPr>
        <p:spPr>
          <a:xfrm>
            <a:off x="838200" y="609601"/>
            <a:ext cx="48006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solidFill>
                  <a:srgbClr val="0070C0"/>
                </a:solidFill>
              </a:rPr>
              <a:t>CAPITAL EXPENDITURES </a:t>
            </a:r>
            <a:endParaRPr lang="en-US" dirty="0"/>
          </a:p>
        </p:txBody>
      </p:sp>
      <p:pic>
        <p:nvPicPr>
          <p:cNvPr id="7" name="Picture 6" descr="A close up of a cell phone&#10;&#10;Description automatically generated">
            <a:extLst>
              <a:ext uri="{FF2B5EF4-FFF2-40B4-BE49-F238E27FC236}">
                <a16:creationId xmlns:a16="http://schemas.microsoft.com/office/drawing/2014/main" id="{99C2AB1A-4BED-4867-BB2F-1453707DC06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4953000" y="3624972"/>
            <a:ext cx="4572000" cy="26932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084144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22922005"/>
              </p:ext>
            </p:extLst>
          </p:nvPr>
        </p:nvGraphicFramePr>
        <p:xfrm>
          <a:off x="1237488" y="228601"/>
          <a:ext cx="8442961" cy="6222499"/>
        </p:xfrm>
        <a:graphic>
          <a:graphicData uri="http://schemas.openxmlformats.org/drawingml/2006/table">
            <a:tbl>
              <a:tblPr>
                <a:tableStyleId>{6E25E649-3F16-4E02-A733-19D2CDBF48F0}</a:tableStyleId>
              </a:tblPr>
              <a:tblGrid>
                <a:gridCol w="4572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6919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2465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7711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693097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effectLst/>
                        </a:rPr>
                        <a:t>General Fund Capital Expenditures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YTD Balance as of 3/31/2021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FY 2021 Budget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% of Budget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813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 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  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5014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Administration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 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 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 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5014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     Equipment Replacement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$           16,156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$       20,000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80.78%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53094"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u="none" strike="noStrike" dirty="0">
                          <a:effectLst/>
                        </a:rPr>
                        <a:t>Technology Services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62860507"/>
                  </a:ext>
                </a:extLst>
              </a:tr>
              <a:tr h="253094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     MS 365 Gov. Exchange Migration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$             6,426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$       10,000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64.26%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46331073"/>
                  </a:ext>
                </a:extLst>
              </a:tr>
              <a:tr h="253094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     </a:t>
                      </a:r>
                      <a:r>
                        <a:rPr lang="en-US" sz="1600" u="none" strike="noStrike" dirty="0" err="1">
                          <a:effectLst/>
                        </a:rPr>
                        <a:t>Capcog</a:t>
                      </a:r>
                      <a:r>
                        <a:rPr lang="en-US" sz="1600" u="none" strike="noStrike" dirty="0">
                          <a:effectLst/>
                        </a:rPr>
                        <a:t> Ortho Imagery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$                    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$         6,000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0.00%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73243818"/>
                  </a:ext>
                </a:extLst>
              </a:tr>
              <a:tr h="242528">
                <a:tc>
                  <a:txBody>
                    <a:bodyPr/>
                    <a:lstStyle/>
                    <a:p>
                      <a:pPr algn="l" fontAlgn="t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2510183842"/>
                  </a:ext>
                </a:extLst>
              </a:tr>
              <a:tr h="25014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Fire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 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 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 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5014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     Radio Grant- Llano County Fire Dept.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$                    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$         5,000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0.00%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88757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      </a:t>
                      </a:r>
                    </a:p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Police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5014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     Mobile Data Terminals (MDT) 6 units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entury Schoolbook" panose="020406040505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$           39,845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$       45,000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88.54%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3201611488"/>
                  </a:ext>
                </a:extLst>
              </a:tr>
              <a:tr h="25014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     Replacement of 2 units w/equipment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$           86,420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$       90,000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96.02%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382388712"/>
                  </a:ext>
                </a:extLst>
              </a:tr>
              <a:tr h="248138"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3196344258"/>
                  </a:ext>
                </a:extLst>
              </a:tr>
              <a:tr h="25014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Development Services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 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 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 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5014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     Large Format Scanner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$                    0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$       10,000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0.00%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50140"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3877672273"/>
                  </a:ext>
                </a:extLst>
              </a:tr>
              <a:tr h="25014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Public Works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entury Schoolbook" panose="020406040505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491148540"/>
                  </a:ext>
                </a:extLst>
              </a:tr>
              <a:tr h="25014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     New Service Truck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entury Schoolbook" panose="020406040505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$           60,000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$       60,000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100.00%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4259467341"/>
                  </a:ext>
                </a:extLst>
              </a:tr>
              <a:tr h="25014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 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 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 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 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5014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Total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$         208,847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$     246,000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84.90%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</a:tbl>
          </a:graphicData>
        </a:graphic>
      </p:graphicFrame>
      <p:sp>
        <p:nvSpPr>
          <p:cNvPr id="8" name="Title 7">
            <a:extLst>
              <a:ext uri="{FF2B5EF4-FFF2-40B4-BE49-F238E27FC236}">
                <a16:creationId xmlns:a16="http://schemas.microsoft.com/office/drawing/2014/main" id="{2148E0CE-6C50-4005-BF84-8CA9494E6A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672728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03909059"/>
              </p:ext>
            </p:extLst>
          </p:nvPr>
        </p:nvGraphicFramePr>
        <p:xfrm>
          <a:off x="1676400" y="152400"/>
          <a:ext cx="8178800" cy="4434840"/>
        </p:xfrm>
        <a:graphic>
          <a:graphicData uri="http://schemas.openxmlformats.org/drawingml/2006/table">
            <a:tbl>
              <a:tblPr>
                <a:tableStyleId>{6E25E649-3F16-4E02-A733-19D2CDBF48F0}</a:tableStyleId>
              </a:tblPr>
              <a:tblGrid>
                <a:gridCol w="4419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9271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0502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6145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64008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effectLst/>
                        </a:rPr>
                        <a:t>Utility Fund Capital Expenditures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YTD Balance as of 3/31/2021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FY 2021 Budget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% of Budget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 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 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 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 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sng" strike="noStrike" dirty="0">
                          <a:effectLst/>
                        </a:rPr>
                        <a:t>Capital Outlay – Machine &amp; Equipment</a:t>
                      </a:r>
                      <a:endParaRPr lang="en-US" sz="1600" b="0" i="0" u="sng" strike="noStrike" dirty="0">
                        <a:solidFill>
                          <a:srgbClr val="000000"/>
                        </a:solidFill>
                        <a:effectLst/>
                        <a:latin typeface="Century Schoolbook" panose="020406040505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676394233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Schoolbook" panose="02040604050505020304" pitchFamily="18" charset="0"/>
                        </a:rPr>
                        <a:t>CWTP and West SCADA System Upgrade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$          40,852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$    150,000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27.23%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Schoolbook" panose="02040604050505020304" pitchFamily="18" charset="0"/>
                        </a:rPr>
                        <a:t>Clarifier for Central Water Treatment Plant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$          12,973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$      15,000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86.49%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Schoolbook" panose="02040604050505020304" pitchFamily="18" charset="0"/>
                        </a:rPr>
                        <a:t>Mixer for Central Plant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$          15,621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$      22,000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71.00%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Schoolbook" panose="02040604050505020304" pitchFamily="18" charset="0"/>
                        </a:rPr>
                        <a:t>Water Quality and Auto Flushing Devices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$            9,965  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$      10,000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99.65%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Schoolbook" panose="02040604050505020304" pitchFamily="18" charset="0"/>
                        </a:rPr>
                        <a:t>Valve Out Flange Spreader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$            7,039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$        8,000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87.99%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Ditch Witch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entury Schoolbook" panose="020406040505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$          10,476  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$      28,000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37.41%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Water Meter Replacement &amp; AMI System Upgrade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entury Schoolbook" panose="020406040505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$          62,622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$    225,000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27.83%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Emergency Equipment Replacement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entury Schoolbook" panose="020406040505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$            7,250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$      25,000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29.00%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422872217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6943181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BA4AB24F-FA5D-428F-BFA3-92987C2CC97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47454581"/>
              </p:ext>
            </p:extLst>
          </p:nvPr>
        </p:nvGraphicFramePr>
        <p:xfrm>
          <a:off x="1600200" y="228600"/>
          <a:ext cx="8178800" cy="5989320"/>
        </p:xfrm>
        <a:graphic>
          <a:graphicData uri="http://schemas.openxmlformats.org/drawingml/2006/table">
            <a:tbl>
              <a:tblPr>
                <a:tableStyleId>{6E25E649-3F16-4E02-A733-19D2CDBF48F0}</a:tableStyleId>
              </a:tblPr>
              <a:tblGrid>
                <a:gridCol w="4307330">
                  <a:extLst>
                    <a:ext uri="{9D8B030D-6E8A-4147-A177-3AD203B41FA5}">
                      <a16:colId xmlns:a16="http://schemas.microsoft.com/office/drawing/2014/main" val="1119557662"/>
                    </a:ext>
                  </a:extLst>
                </a:gridCol>
                <a:gridCol w="1704985">
                  <a:extLst>
                    <a:ext uri="{9D8B030D-6E8A-4147-A177-3AD203B41FA5}">
                      <a16:colId xmlns:a16="http://schemas.microsoft.com/office/drawing/2014/main" val="3055872754"/>
                    </a:ext>
                  </a:extLst>
                </a:gridCol>
                <a:gridCol w="1205027">
                  <a:extLst>
                    <a:ext uri="{9D8B030D-6E8A-4147-A177-3AD203B41FA5}">
                      <a16:colId xmlns:a16="http://schemas.microsoft.com/office/drawing/2014/main" val="1162464580"/>
                    </a:ext>
                  </a:extLst>
                </a:gridCol>
                <a:gridCol w="961458">
                  <a:extLst>
                    <a:ext uri="{9D8B030D-6E8A-4147-A177-3AD203B41FA5}">
                      <a16:colId xmlns:a16="http://schemas.microsoft.com/office/drawing/2014/main" val="3348293609"/>
                    </a:ext>
                  </a:extLst>
                </a:gridCol>
              </a:tblGrid>
              <a:tr h="64008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effectLst/>
                        </a:rPr>
                        <a:t>Utility Fund Capital Expenditures (continued)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YTD Balance as of 3/31/2021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FY 2021 Budget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% of Budget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2527125455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 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 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 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 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894347775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sng" strike="noStrike" dirty="0">
                          <a:effectLst/>
                        </a:rPr>
                        <a:t>Capital Outlay – Vehicles</a:t>
                      </a:r>
                      <a:endParaRPr lang="en-US" sz="1600" b="0" i="0" u="sng" strike="noStrike" dirty="0">
                        <a:solidFill>
                          <a:srgbClr val="000000"/>
                        </a:solidFill>
                        <a:effectLst/>
                        <a:latin typeface="Century Schoolbook" panose="020406040505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911368876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Replace Service Trucks (3)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entury Schoolbook" panose="020406040505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$        113,636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$   109,000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104.25%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3090866862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entury Schoolbook" panose="020406040505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352494491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u="sng" strike="noStrike" dirty="0">
                          <a:effectLst/>
                        </a:rPr>
                        <a:t>Capital Outlay – Building &amp; Improvement</a:t>
                      </a:r>
                      <a:endParaRPr lang="en-US" sz="1500" b="0" i="0" u="sng" strike="noStrike" dirty="0">
                        <a:solidFill>
                          <a:srgbClr val="000000"/>
                        </a:solidFill>
                        <a:effectLst/>
                        <a:latin typeface="Century Schoolbook" panose="020406040505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3829061449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Alarm System for Central Water Plant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entury Schoolbook" panose="020406040505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$           17,024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$      20,000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85.12%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2096901811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entury Schoolbook" panose="020406040505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2790624193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sng" strike="noStrike" dirty="0">
                          <a:effectLst/>
                        </a:rPr>
                        <a:t>Capital Outlay – Sewer Line Improvements</a:t>
                      </a:r>
                      <a:endParaRPr lang="en-US" sz="1400" b="0" i="0" u="sng" strike="noStrike" dirty="0">
                        <a:solidFill>
                          <a:srgbClr val="000000"/>
                        </a:solidFill>
                        <a:effectLst/>
                        <a:latin typeface="Century Schoolbook" panose="020406040505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2644449486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South Lift Station Rehabilitation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entury Schoolbook" panose="020406040505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$                    0  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$      90,000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0.00%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3785907227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Wastewater Reclamation Plant Expansion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entury Schoolbook" panose="020406040505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$         929,736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$ 1,000,000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92.97%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4108374635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Zebra Mussel Treatment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entury Schoolbook" panose="020406040505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$           59,884   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$    309,000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19.38%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540485625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entury Schoolbook" panose="020406040505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336758007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947500192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algn="l" fontAlgn="b"/>
                      <a:endParaRPr lang="en-US" sz="1500" b="0" i="0" u="sng" strike="noStrike" dirty="0">
                        <a:solidFill>
                          <a:srgbClr val="000000"/>
                        </a:solidFill>
                        <a:effectLst/>
                        <a:latin typeface="Century Schoolbook" panose="020406040505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2270886929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Totals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entury Schoolbook" panose="020406040505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$       1,287,078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$  2,011,000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64.00%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6402627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2536495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D2EDEFC9-0023-43A8-98D9-1DD857C354C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40432478"/>
              </p:ext>
            </p:extLst>
          </p:nvPr>
        </p:nvGraphicFramePr>
        <p:xfrm>
          <a:off x="2438401" y="1328261"/>
          <a:ext cx="6582997" cy="420147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2132156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4419600" cy="1981200"/>
          </a:xfrm>
        </p:spPr>
        <p:txBody>
          <a:bodyPr>
            <a:normAutofit fontScale="90000"/>
          </a:bodyPr>
          <a:lstStyle/>
          <a:p>
            <a:pPr fontAlgn="b">
              <a:lnSpc>
                <a:spcPct val="100000"/>
              </a:lnSpc>
            </a:pPr>
            <a:br>
              <a:rPr lang="en-US" sz="4400" b="1" dirty="0">
                <a:solidFill>
                  <a:srgbClr val="0070C0"/>
                </a:solidFill>
              </a:rPr>
            </a:br>
            <a:br>
              <a:rPr lang="en-US" sz="4400" dirty="0">
                <a:solidFill>
                  <a:srgbClr val="0070C0"/>
                </a:solidFill>
              </a:rPr>
            </a:br>
            <a:r>
              <a:rPr lang="en-US" sz="4400" dirty="0">
                <a:solidFill>
                  <a:srgbClr val="0070C0"/>
                </a:solidFill>
              </a:rPr>
              <a:t>GENERAL FUND</a:t>
            </a:r>
            <a:br>
              <a:rPr lang="en-US" dirty="0"/>
            </a:br>
            <a:r>
              <a:rPr lang="en-US" sz="3700" dirty="0">
                <a:solidFill>
                  <a:srgbClr val="FFFFFF"/>
                </a:solidFill>
              </a:rPr>
              <a:t>L FUND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2514600"/>
            <a:ext cx="5257800" cy="1078992"/>
          </a:xfrm>
        </p:spPr>
        <p:txBody>
          <a:bodyPr anchor="ctr">
            <a:normAutofit fontScale="25000" lnSpcReduction="20000"/>
          </a:bodyPr>
          <a:lstStyle/>
          <a:p>
            <a:pPr marL="0" indent="0">
              <a:buNone/>
            </a:pPr>
            <a:endParaRPr lang="en-US" sz="2400" dirty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en-US" sz="6600" dirty="0">
                <a:solidFill>
                  <a:srgbClr val="0070C0"/>
                </a:solidFill>
              </a:rPr>
              <a:t>REVENUE ANALYSIS </a:t>
            </a:r>
          </a:p>
          <a:p>
            <a:pPr marL="0" indent="0">
              <a:buNone/>
            </a:pPr>
            <a:r>
              <a:rPr lang="en-US" sz="6600" dirty="0">
                <a:solidFill>
                  <a:srgbClr val="0070C0"/>
                </a:solidFill>
              </a:rPr>
              <a:t>FOR THE PERIOD 10/1/2020 - 3/31/2021</a:t>
            </a:r>
          </a:p>
          <a:p>
            <a:pPr marL="0" indent="0">
              <a:buNone/>
            </a:pPr>
            <a:endParaRPr lang="en-US" sz="1600" dirty="0"/>
          </a:p>
        </p:txBody>
      </p:sp>
      <p:pic>
        <p:nvPicPr>
          <p:cNvPr id="5" name="Picture 4" descr="A close up of a cell phone&#10;&#10;Description automatically generated">
            <a:extLst>
              <a:ext uri="{FF2B5EF4-FFF2-40B4-BE49-F238E27FC236}">
                <a16:creationId xmlns:a16="http://schemas.microsoft.com/office/drawing/2014/main" id="{A2A68F45-2EA9-4F92-9C9F-78A7920647F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5715000" y="3810000"/>
            <a:ext cx="4572000" cy="26932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01546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2174" y="762000"/>
            <a:ext cx="7269480" cy="944562"/>
          </a:xfrm>
        </p:spPr>
        <p:txBody>
          <a:bodyPr/>
          <a:lstStyle/>
          <a:p>
            <a:r>
              <a:rPr lang="en-US" dirty="0">
                <a:solidFill>
                  <a:srgbClr val="0070C0"/>
                </a:solidFill>
              </a:rPr>
              <a:t>General Fund Revenue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87532723"/>
              </p:ext>
            </p:extLst>
          </p:nvPr>
        </p:nvGraphicFramePr>
        <p:xfrm>
          <a:off x="2286000" y="1981201"/>
          <a:ext cx="6934199" cy="4343404"/>
        </p:xfrm>
        <a:graphic>
          <a:graphicData uri="http://schemas.openxmlformats.org/drawingml/2006/table">
            <a:tbl>
              <a:tblPr>
                <a:tableStyleId>{6E25E649-3F16-4E02-A733-19D2CDBF48F0}</a:tableStyleId>
              </a:tblPr>
              <a:tblGrid>
                <a:gridCol w="179274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3099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2804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8241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34108">
                <a:tc>
                  <a:txBody>
                    <a:bodyPr/>
                    <a:lstStyle/>
                    <a:p>
                      <a:pPr algn="ctr" fontAlgn="b"/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2nd  Qtr. Ending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FY 2021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% of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410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Revenue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3/31/2021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 Budget 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Budget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4108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Admin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$        509,332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$          695,000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73.29%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34108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Fire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$        186,720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$          344,500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54.20%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34108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ESD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$            4,500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$              9,000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50.00%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34108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Tax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$     6,065,971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$       6,972,500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87.00%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34108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Police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$          20,525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$            20,500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100.12%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34108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Dev Serv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$        177,276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$          311,250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56.96%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34108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Public Works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$        568,314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$          692,750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82.04%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34108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Mow &amp; Clear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$        366,730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$          455,000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80.60%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34108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Interest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$            2,366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$            45,000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5.26%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34108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 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 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 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 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34108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Total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$      7,901,734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$        9,545,500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82.78%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408541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866A37-DC34-4A4D-8074-A2EDA29961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1200" y="2590800"/>
            <a:ext cx="4267200" cy="1981200"/>
          </a:xfrm>
        </p:spPr>
        <p:txBody>
          <a:bodyPr>
            <a:normAutofit fontScale="90000"/>
          </a:bodyPr>
          <a:lstStyle/>
          <a:p>
            <a:pPr>
              <a:lnSpc>
                <a:spcPct val="150000"/>
              </a:lnSpc>
            </a:pPr>
            <a:br>
              <a:rPr lang="en-US" sz="2400" b="1" dirty="0">
                <a:solidFill>
                  <a:srgbClr val="0070C0"/>
                </a:solidFill>
              </a:rPr>
            </a:br>
            <a:br>
              <a:rPr lang="en-US" sz="2400" b="1" dirty="0">
                <a:solidFill>
                  <a:srgbClr val="0070C0"/>
                </a:solidFill>
              </a:rPr>
            </a:br>
            <a:br>
              <a:rPr lang="en-US" sz="2400" dirty="0">
                <a:solidFill>
                  <a:srgbClr val="0070C0"/>
                </a:solidFill>
              </a:rPr>
            </a:br>
            <a:r>
              <a:rPr lang="en-US" sz="1800" dirty="0">
                <a:solidFill>
                  <a:srgbClr val="0070C0"/>
                </a:solidFill>
              </a:rPr>
              <a:t>EXPENDITURE ANALYSIS </a:t>
            </a:r>
            <a:br>
              <a:rPr lang="en-US" sz="1800" dirty="0">
                <a:solidFill>
                  <a:srgbClr val="0070C0"/>
                </a:solidFill>
              </a:rPr>
            </a:br>
            <a:r>
              <a:rPr lang="en-US" sz="1800" dirty="0">
                <a:solidFill>
                  <a:srgbClr val="0070C0"/>
                </a:solidFill>
              </a:rPr>
              <a:t>FOR THE PERIOD 10/1/2020 - 3/31/2021</a:t>
            </a:r>
            <a:br>
              <a:rPr lang="en-US" dirty="0">
                <a:solidFill>
                  <a:srgbClr val="0070C0"/>
                </a:solidFill>
              </a:rPr>
            </a:br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2D620BE-B994-4B04-A483-42E28366A4EA}"/>
              </a:ext>
            </a:extLst>
          </p:cNvPr>
          <p:cNvSpPr txBox="1"/>
          <p:nvPr/>
        </p:nvSpPr>
        <p:spPr>
          <a:xfrm>
            <a:off x="1981200" y="838200"/>
            <a:ext cx="3505200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solidFill>
                  <a:srgbClr val="0070C0"/>
                </a:solidFill>
              </a:rPr>
              <a:t>GENERAL FUND</a:t>
            </a:r>
          </a:p>
          <a:p>
            <a:endParaRPr lang="en-US" dirty="0"/>
          </a:p>
        </p:txBody>
      </p:sp>
      <p:pic>
        <p:nvPicPr>
          <p:cNvPr id="7" name="Picture 6" descr="A close up of a cell phone&#10;&#10;Description automatically generated">
            <a:extLst>
              <a:ext uri="{FF2B5EF4-FFF2-40B4-BE49-F238E27FC236}">
                <a16:creationId xmlns:a16="http://schemas.microsoft.com/office/drawing/2014/main" id="{99C2AB1A-4BED-4867-BB2F-1453707DC06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5398168" y="3962400"/>
            <a:ext cx="4572000" cy="26932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86766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05000" y="838200"/>
            <a:ext cx="7269480" cy="868362"/>
          </a:xfrm>
        </p:spPr>
        <p:txBody>
          <a:bodyPr/>
          <a:lstStyle/>
          <a:p>
            <a:r>
              <a:rPr lang="en-US" dirty="0">
                <a:solidFill>
                  <a:srgbClr val="0070C0"/>
                </a:solidFill>
              </a:rPr>
              <a:t>General Fund Expenditures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93236671"/>
              </p:ext>
            </p:extLst>
          </p:nvPr>
        </p:nvGraphicFramePr>
        <p:xfrm>
          <a:off x="2057400" y="1905000"/>
          <a:ext cx="7467600" cy="4305296"/>
        </p:xfrm>
        <a:graphic>
          <a:graphicData uri="http://schemas.openxmlformats.org/drawingml/2006/table">
            <a:tbl>
              <a:tblPr>
                <a:tableStyleId>{6E25E649-3F16-4E02-A733-19D2CDBF48F0}</a:tableStyleId>
              </a:tblPr>
              <a:tblGrid>
                <a:gridCol w="228420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4136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7635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6567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36948">
                <a:tc>
                  <a:txBody>
                    <a:bodyPr/>
                    <a:lstStyle/>
                    <a:p>
                      <a:pPr algn="ctr" fontAlgn="b"/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effectLst/>
                        </a:rPr>
                        <a:t>   2nd Qtr. Ending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effectLst/>
                        </a:rPr>
                        <a:t>          FY 2021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% of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552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Expenses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effectLst/>
                        </a:rPr>
                        <a:t>3/31/2021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          Budget</a:t>
                      </a: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Budget</a:t>
                      </a:r>
                    </a:p>
                  </a:txBody>
                  <a:tcPr marL="7620" marR="7620" marT="762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552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Administration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 dirty="0">
                          <a:effectLst/>
                        </a:rPr>
                        <a:t>$          1,065,478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600" u="none" strike="noStrike" dirty="0">
                          <a:effectLst/>
                        </a:rPr>
                        <a:t> $       2,013,250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52.92%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3552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Technical Serv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 dirty="0">
                          <a:effectLst/>
                        </a:rPr>
                        <a:t>$             143,045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600" u="none" strike="noStrike" dirty="0">
                          <a:effectLst/>
                        </a:rPr>
                        <a:t> $          319,250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44.81%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3552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Fire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 dirty="0">
                          <a:effectLst/>
                        </a:rPr>
                        <a:t>$          1,173,333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600" u="none" strike="noStrike" dirty="0">
                          <a:effectLst/>
                        </a:rPr>
                        <a:t> $       2,502,000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46.90%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3552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Police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 dirty="0">
                          <a:effectLst/>
                        </a:rPr>
                        <a:t>$          1,074,454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600" u="none" strike="noStrike" dirty="0">
                          <a:effectLst/>
                        </a:rPr>
                        <a:t> $       2,209,250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48.63%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3552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Animal Control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 dirty="0">
                          <a:effectLst/>
                        </a:rPr>
                        <a:t>$             115,630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600" u="none" strike="noStrike" dirty="0">
                          <a:effectLst/>
                        </a:rPr>
                        <a:t> $          200,750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57.60%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3552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Develop. Services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 dirty="0">
                          <a:effectLst/>
                        </a:rPr>
                        <a:t>$             344,013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600" u="none" strike="noStrike" dirty="0">
                          <a:effectLst/>
                        </a:rPr>
                        <a:t> $          785,000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43.82%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3552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Public Works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 dirty="0">
                          <a:effectLst/>
                        </a:rPr>
                        <a:t>$             312,229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600" u="none" strike="noStrike" dirty="0">
                          <a:effectLst/>
                        </a:rPr>
                        <a:t> $          609,500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51.23%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3552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Mowing &amp; Clearing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 dirty="0">
                          <a:effectLst/>
                        </a:rPr>
                        <a:t>$             292,965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600" u="none" strike="noStrike" dirty="0">
                          <a:effectLst/>
                        </a:rPr>
                        <a:t> $          585,000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50.08%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3552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 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 dirty="0">
                          <a:effectLst/>
                        </a:rPr>
                        <a:t> 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 dirty="0">
                          <a:effectLst/>
                        </a:rPr>
                        <a:t> 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 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513148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Total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 dirty="0">
                          <a:effectLst/>
                        </a:rPr>
                        <a:t>$           4,521,147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 dirty="0">
                          <a:effectLst/>
                        </a:rPr>
                        <a:t>           $       9,224,000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49.02%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81449916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508872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677862"/>
            <a:ext cx="4015891" cy="1325562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0070C0"/>
                </a:solidFill>
              </a:rPr>
              <a:t>UTILITY FUND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438400"/>
            <a:ext cx="4724400" cy="370102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>
                <a:solidFill>
                  <a:srgbClr val="0070C0"/>
                </a:solidFill>
              </a:rPr>
              <a:t>REVENUE ANALYSIS</a:t>
            </a:r>
          </a:p>
          <a:p>
            <a:pPr marL="0" indent="0">
              <a:buNone/>
            </a:pPr>
            <a:r>
              <a:rPr lang="en-US" dirty="0">
                <a:solidFill>
                  <a:srgbClr val="0070C0"/>
                </a:solidFill>
              </a:rPr>
              <a:t>FOR THE PERIOD 10/1/2020 - 3/31/2021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6" name="Picture 5" descr="A picture containing water&#10;&#10;Description automatically generated">
            <a:extLst>
              <a:ext uri="{FF2B5EF4-FFF2-40B4-BE49-F238E27FC236}">
                <a16:creationId xmlns:a16="http://schemas.microsoft.com/office/drawing/2014/main" id="{CFABAF4B-742B-4377-A336-7C56F9B8C36B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rcRect l="22138" r="31776" b="-1"/>
          <a:stretch/>
        </p:blipFill>
        <p:spPr>
          <a:xfrm>
            <a:off x="5791863" y="661485"/>
            <a:ext cx="3821500" cy="55350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03384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05000" y="152400"/>
            <a:ext cx="7269480" cy="1325562"/>
          </a:xfrm>
        </p:spPr>
        <p:txBody>
          <a:bodyPr/>
          <a:lstStyle/>
          <a:p>
            <a:r>
              <a:rPr lang="en-US" dirty="0">
                <a:solidFill>
                  <a:srgbClr val="0070C0"/>
                </a:solidFill>
              </a:rPr>
              <a:t>Utility Fund Revenue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8536136"/>
              </p:ext>
            </p:extLst>
          </p:nvPr>
        </p:nvGraphicFramePr>
        <p:xfrm>
          <a:off x="1219200" y="2205318"/>
          <a:ext cx="8977294" cy="3204882"/>
        </p:xfrm>
        <a:graphic>
          <a:graphicData uri="http://schemas.openxmlformats.org/drawingml/2006/table">
            <a:tbl>
              <a:tblPr>
                <a:tableStyleId>{6E25E649-3F16-4E02-A733-19D2CDBF48F0}</a:tableStyleId>
              </a:tblPr>
              <a:tblGrid>
                <a:gridCol w="22536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8629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42187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1551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33838">
                <a:tc>
                  <a:txBody>
                    <a:bodyPr/>
                    <a:lstStyle/>
                    <a:p>
                      <a:pPr algn="ctr" fontAlgn="b"/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                     2nd Qtr. Ending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             FY 2021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        % of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3383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Revenue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                3/31/2021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              Budget 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         Budget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17228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Administration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 $               261,072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 $         270,000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96.69%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17228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Water Production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 $            1,978,864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 $      4,953,250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39.95%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17228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Wastewater Treatment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$            1,765,068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$      3,471,000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50.85%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17228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Solid Waste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 $               591,243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 $      1,117,500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52.91%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17228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Standby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 $                      301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 $                750 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40.12%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17228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Interest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 $                   1,848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 $           25,000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7.39%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33838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Total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 $            4,598,396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 $      9,837,500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46.74%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952266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661485"/>
            <a:ext cx="3705337" cy="1341940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0070C0"/>
                </a:solidFill>
              </a:rPr>
              <a:t>UTILITY FUND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2286000"/>
            <a:ext cx="4876799" cy="386205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>
                <a:solidFill>
                  <a:srgbClr val="0070C0"/>
                </a:solidFill>
              </a:rPr>
              <a:t>EXPENDITURE ANALYSIS</a:t>
            </a:r>
          </a:p>
          <a:p>
            <a:pPr marL="0" indent="0">
              <a:buNone/>
            </a:pPr>
            <a:r>
              <a:rPr lang="en-US" dirty="0">
                <a:solidFill>
                  <a:srgbClr val="0070C0"/>
                </a:solidFill>
              </a:rPr>
              <a:t>FOR THE PERIOD 10/1/2020 - 3/31/2021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6" name="Picture 5" descr="A picture containing water&#10;&#10;Description automatically generated">
            <a:extLst>
              <a:ext uri="{FF2B5EF4-FFF2-40B4-BE49-F238E27FC236}">
                <a16:creationId xmlns:a16="http://schemas.microsoft.com/office/drawing/2014/main" id="{CFABAF4B-742B-4377-A336-7C56F9B8C36B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rcRect l="22138" r="31776" b="-1"/>
          <a:stretch/>
        </p:blipFill>
        <p:spPr>
          <a:xfrm>
            <a:off x="5791863" y="661485"/>
            <a:ext cx="3821500" cy="55350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850825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404015"/>
            <a:ext cx="7650480" cy="1325562"/>
          </a:xfrm>
        </p:spPr>
        <p:txBody>
          <a:bodyPr/>
          <a:lstStyle/>
          <a:p>
            <a:r>
              <a:rPr lang="en-US" dirty="0">
                <a:solidFill>
                  <a:srgbClr val="0070C0"/>
                </a:solidFill>
              </a:rPr>
              <a:t>Utility Fund Expenditures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27846879"/>
              </p:ext>
            </p:extLst>
          </p:nvPr>
        </p:nvGraphicFramePr>
        <p:xfrm>
          <a:off x="1295400" y="2209800"/>
          <a:ext cx="8305800" cy="3581413"/>
        </p:xfrm>
        <a:graphic>
          <a:graphicData uri="http://schemas.openxmlformats.org/drawingml/2006/table">
            <a:tbl>
              <a:tblPr>
                <a:tableStyleId>{6E25E649-3F16-4E02-A733-19D2CDBF48F0}</a:tableStyleId>
              </a:tblPr>
              <a:tblGrid>
                <a:gridCol w="235705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9408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4062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1403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25583">
                <a:tc>
                  <a:txBody>
                    <a:bodyPr/>
                    <a:lstStyle/>
                    <a:p>
                      <a:pPr algn="ctr" fontAlgn="b"/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600" u="none" strike="noStrike" dirty="0">
                          <a:effectLst/>
                        </a:rPr>
                        <a:t>2nd  Qtr. Ending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effectLst/>
                        </a:rPr>
                        <a:t>FY 2021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       % of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558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Expenses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effectLst/>
                        </a:rPr>
                        <a:t>3/31/2021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dirty="0">
                          <a:latin typeface="+mj-lt"/>
                        </a:rPr>
                        <a:t> Budget </a:t>
                      </a: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dirty="0">
                          <a:latin typeface="+mj-lt"/>
                        </a:rPr>
                        <a:t>        Budget</a:t>
                      </a:r>
                    </a:p>
                  </a:txBody>
                  <a:tcPr marL="7620" marR="7620" marT="762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5583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Administration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 dirty="0">
                          <a:effectLst/>
                        </a:rPr>
                        <a:t> $           934,836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 dirty="0">
                          <a:effectLst/>
                        </a:rPr>
                        <a:t>   $     2,214,250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42.22%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25583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Water Production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 dirty="0">
                          <a:effectLst/>
                        </a:rPr>
                        <a:t> $           415,508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 dirty="0">
                          <a:effectLst/>
                        </a:rPr>
                        <a:t>   $     1,024,000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40.58%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25583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Distribution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 dirty="0">
                          <a:effectLst/>
                        </a:rPr>
                        <a:t> $           537,396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 dirty="0">
                          <a:effectLst/>
                        </a:rPr>
                        <a:t>   $     1,048,750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51.24%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25583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Wastewater Treatment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 dirty="0">
                          <a:effectLst/>
                        </a:rPr>
                        <a:t> $           215,882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 dirty="0">
                          <a:effectLst/>
                        </a:rPr>
                        <a:t>   $        524,250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41.18%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25583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Collection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 dirty="0">
                          <a:effectLst/>
                        </a:rPr>
                        <a:t> $           722,128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 dirty="0">
                          <a:effectLst/>
                        </a:rPr>
                        <a:t>   $     1,330,250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54.29%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25583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Solid Waste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 dirty="0">
                          <a:effectLst/>
                        </a:rPr>
                        <a:t> $           399,113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 dirty="0">
                          <a:effectLst/>
                        </a:rPr>
                        <a:t>   $        901,500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44.27%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25583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Debt Service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 dirty="0">
                          <a:effectLst/>
                        </a:rPr>
                        <a:t> $           604,697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 dirty="0">
                          <a:effectLst/>
                        </a:rPr>
                        <a:t>   $     1,463,000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41.33%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25583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 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 dirty="0">
                          <a:effectLst/>
                        </a:rPr>
                        <a:t> 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 dirty="0">
                          <a:effectLst/>
                        </a:rPr>
                        <a:t> 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 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25583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Total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 dirty="0">
                          <a:effectLst/>
                        </a:rPr>
                        <a:t> $        3,829,560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 dirty="0">
                          <a:effectLst/>
                        </a:rPr>
                        <a:t>   $     8,506,000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45.02%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08281172"/>
      </p:ext>
    </p:extLst>
  </p:cSld>
  <p:clrMapOvr>
    <a:masterClrMapping/>
  </p:clrMapOvr>
</p:sld>
</file>

<file path=ppt/theme/theme1.xml><?xml version="1.0" encoding="utf-8"?>
<a:theme xmlns:a="http://schemas.openxmlformats.org/drawingml/2006/main" name="View">
  <a:themeElements>
    <a:clrScheme name="View">
      <a:dk1>
        <a:srgbClr val="000000"/>
      </a:dk1>
      <a:lt1>
        <a:srgbClr val="FFFFFF"/>
      </a:lt1>
      <a:dk2>
        <a:srgbClr val="46464A"/>
      </a:dk2>
      <a:lt2>
        <a:srgbClr val="D6D3CC"/>
      </a:lt2>
      <a:accent1>
        <a:srgbClr val="6F6F74"/>
      </a:accent1>
      <a:accent2>
        <a:srgbClr val="92A9B9"/>
      </a:accent2>
      <a:accent3>
        <a:srgbClr val="A7B789"/>
      </a:accent3>
      <a:accent4>
        <a:srgbClr val="B9A489"/>
      </a:accent4>
      <a:accent5>
        <a:srgbClr val="8D6374"/>
      </a:accent5>
      <a:accent6>
        <a:srgbClr val="9B7362"/>
      </a:accent6>
      <a:hlink>
        <a:srgbClr val="67AABF"/>
      </a:hlink>
      <a:folHlink>
        <a:srgbClr val="ABAFA5"/>
      </a:folHlink>
    </a:clrScheme>
    <a:fontScheme name="View">
      <a:maj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View">
      <a:fillStyleLst>
        <a:solidFill>
          <a:schemeClr val="phClr"/>
        </a:solidFill>
        <a:solidFill>
          <a:schemeClr val="phClr">
            <a:tint val="60000"/>
            <a:satMod val="120000"/>
          </a:schemeClr>
        </a:solidFill>
        <a:solidFill>
          <a:schemeClr val="phClr">
            <a:shade val="75000"/>
            <a:satMod val="16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3970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95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240" dir="5400000" algn="tl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9525" prstMaterial="flat">
            <a:bevelT w="0" h="0" prst="coolSlant"/>
            <a:contourClr>
              <a:schemeClr val="phClr">
                <a:shade val="35000"/>
                <a:satMod val="130000"/>
              </a:schemeClr>
            </a:contourClr>
          </a:sp3d>
        </a:effectStyle>
        <a:effectStyle>
          <a:effectLst>
            <a:outerShdw blurRad="76200" dist="25400" dir="5400000" algn="tl" rotWithShape="0">
              <a:srgbClr val="000000">
                <a:alpha val="5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9050" prstMaterial="flat">
            <a:bevelT w="0" h="0" prst="coolSlant"/>
            <a:contourClr>
              <a:schemeClr val="phClr">
                <a:shade val="25000"/>
                <a:satMod val="14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4000"/>
                <a:shade val="98000"/>
                <a:satMod val="130000"/>
                <a:lumMod val="102000"/>
              </a:schemeClr>
            </a:gs>
            <a:gs pos="100000">
              <a:schemeClr val="phClr">
                <a:tint val="98000"/>
                <a:shade val="78000"/>
                <a:satMod val="14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iew" id="{BA0EB5A6-F2D4-4F82-977B-64ADEE4A2A69}" vid="{3969A8A2-35DB-4E3B-8885-16FD2056867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TM03457515[[fn=View]]</Template>
  <TotalTime>629</TotalTime>
  <Words>898</Words>
  <Application>Microsoft Office PowerPoint</Application>
  <PresentationFormat>Widescreen</PresentationFormat>
  <Paragraphs>340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9" baseType="lpstr">
      <vt:lpstr>Arial</vt:lpstr>
      <vt:lpstr>Calibri</vt:lpstr>
      <vt:lpstr>Century Schoolbook</vt:lpstr>
      <vt:lpstr>Wingdings 2</vt:lpstr>
      <vt:lpstr>View</vt:lpstr>
      <vt:lpstr> YTD Financial Presentation   </vt:lpstr>
      <vt:lpstr>  GENERAL FUND L FUND</vt:lpstr>
      <vt:lpstr>General Fund Revenue</vt:lpstr>
      <vt:lpstr>   EXPENDITURE ANALYSIS  FOR THE PERIOD 10/1/2020 - 3/31/2021 </vt:lpstr>
      <vt:lpstr>General Fund Expenditures</vt:lpstr>
      <vt:lpstr>UTILITY FUND</vt:lpstr>
      <vt:lpstr>Utility Fund Revenue</vt:lpstr>
      <vt:lpstr>UTILITY FUND</vt:lpstr>
      <vt:lpstr>Utility Fund Expenditures</vt:lpstr>
      <vt:lpstr>  GENERAL FUND &amp; UTILITY FUND FOR THE PERIOD 10/1/2020 - 3/31/2021 </vt:lpstr>
      <vt:lpstr> 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YTD Financial Presentation</dc:title>
  <dc:creator>Eric Cardenas</dc:creator>
  <cp:lastModifiedBy>Margie Cardenas</cp:lastModifiedBy>
  <cp:revision>68</cp:revision>
  <cp:lastPrinted>2020-02-18T15:23:30Z</cp:lastPrinted>
  <dcterms:created xsi:type="dcterms:W3CDTF">2020-02-18T03:29:10Z</dcterms:created>
  <dcterms:modified xsi:type="dcterms:W3CDTF">2021-05-19T20:08:50Z</dcterms:modified>
</cp:coreProperties>
</file>