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7" r:id="rId2"/>
    <p:sldId id="263" r:id="rId3"/>
    <p:sldId id="264" r:id="rId4"/>
    <p:sldId id="285" r:id="rId5"/>
    <p:sldId id="268" r:id="rId6"/>
    <p:sldId id="271" r:id="rId7"/>
    <p:sldId id="272" r:id="rId8"/>
    <p:sldId id="284" r:id="rId9"/>
    <p:sldId id="276" r:id="rId10"/>
    <p:sldId id="287" r:id="rId11"/>
    <p:sldId id="280" r:id="rId12"/>
    <p:sldId id="281" r:id="rId13"/>
    <p:sldId id="286" r:id="rId14"/>
    <p:sldId id="277" r:id="rId1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16" autoAdjust="0"/>
    <p:restoredTop sz="94242" autoAdjust="0"/>
  </p:normalViewPr>
  <p:slideViewPr>
    <p:cSldViewPr>
      <p:cViewPr varScale="1">
        <p:scale>
          <a:sx n="67" d="100"/>
          <a:sy n="67" d="100"/>
        </p:scale>
        <p:origin x="89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06" y="-77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A4462B-B414-4992-813E-2B9AD319C70A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9E57156-2BB8-4990-8A92-14B6BDC31C60}">
      <dgm:prSet/>
      <dgm:spPr/>
      <dgm:t>
        <a:bodyPr/>
        <a:lstStyle/>
        <a:p>
          <a:r>
            <a:rPr lang="en-US" dirty="0"/>
            <a:t>Thank You!</a:t>
          </a:r>
        </a:p>
      </dgm:t>
    </dgm:pt>
    <dgm:pt modelId="{EC9491EC-65FA-4FD7-B82F-E0F0A4C9F6EB}" type="parTrans" cxnId="{203958F7-DC7D-42A0-AA3C-30564278C07C}">
      <dgm:prSet/>
      <dgm:spPr/>
      <dgm:t>
        <a:bodyPr/>
        <a:lstStyle/>
        <a:p>
          <a:endParaRPr lang="en-US"/>
        </a:p>
      </dgm:t>
    </dgm:pt>
    <dgm:pt modelId="{497A9DFC-C383-433B-992E-D515C17CBB82}" type="sibTrans" cxnId="{203958F7-DC7D-42A0-AA3C-30564278C07C}">
      <dgm:prSet/>
      <dgm:spPr/>
      <dgm:t>
        <a:bodyPr/>
        <a:lstStyle/>
        <a:p>
          <a:endParaRPr lang="en-US"/>
        </a:p>
      </dgm:t>
    </dgm:pt>
    <dgm:pt modelId="{AB9D2A5C-092A-4C62-A69C-8670C0243346}">
      <dgm:prSet/>
      <dgm:spPr/>
      <dgm:t>
        <a:bodyPr/>
        <a:lstStyle/>
        <a:p>
          <a:r>
            <a:rPr lang="en-US" dirty="0"/>
            <a:t>Any Questions?</a:t>
          </a:r>
        </a:p>
      </dgm:t>
    </dgm:pt>
    <dgm:pt modelId="{D951872F-F9E2-4A84-A5B2-6784447DF468}" type="parTrans" cxnId="{EA083471-D69D-4736-9872-3D2F5E7C2ACC}">
      <dgm:prSet/>
      <dgm:spPr/>
      <dgm:t>
        <a:bodyPr/>
        <a:lstStyle/>
        <a:p>
          <a:endParaRPr lang="en-US"/>
        </a:p>
      </dgm:t>
    </dgm:pt>
    <dgm:pt modelId="{FC6C3F23-820C-44D0-9A00-2F7941472539}" type="sibTrans" cxnId="{EA083471-D69D-4736-9872-3D2F5E7C2ACC}">
      <dgm:prSet/>
      <dgm:spPr/>
      <dgm:t>
        <a:bodyPr/>
        <a:lstStyle/>
        <a:p>
          <a:endParaRPr lang="en-US"/>
        </a:p>
      </dgm:t>
    </dgm:pt>
    <dgm:pt modelId="{3B66310C-D0B0-4C9E-89A5-890F342709A0}" type="pres">
      <dgm:prSet presAssocID="{FBA4462B-B414-4992-813E-2B9AD319C70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B67025F-8975-4C24-8501-E9E8BA616D34}" type="pres">
      <dgm:prSet presAssocID="{39E57156-2BB8-4990-8A92-14B6BDC31C60}" presName="hierRoot1" presStyleCnt="0"/>
      <dgm:spPr/>
    </dgm:pt>
    <dgm:pt modelId="{3DFA4199-8B63-4F84-9B93-0E6CE4D0A2C0}" type="pres">
      <dgm:prSet presAssocID="{39E57156-2BB8-4990-8A92-14B6BDC31C60}" presName="composite" presStyleCnt="0"/>
      <dgm:spPr/>
    </dgm:pt>
    <dgm:pt modelId="{3AFC742F-3FF8-4FE9-8128-109ECBD00BBB}" type="pres">
      <dgm:prSet presAssocID="{39E57156-2BB8-4990-8A92-14B6BDC31C60}" presName="background" presStyleLbl="node0" presStyleIdx="0" presStyleCnt="2"/>
      <dgm:spPr/>
    </dgm:pt>
    <dgm:pt modelId="{4EA7A73F-6C75-4EE7-BBB1-DAF2837258D3}" type="pres">
      <dgm:prSet presAssocID="{39E57156-2BB8-4990-8A92-14B6BDC31C60}" presName="text" presStyleLbl="fgAcc0" presStyleIdx="0" presStyleCnt="2">
        <dgm:presLayoutVars>
          <dgm:chPref val="3"/>
        </dgm:presLayoutVars>
      </dgm:prSet>
      <dgm:spPr/>
    </dgm:pt>
    <dgm:pt modelId="{0E61C3B1-6022-4636-ABAD-D52CD0B2C3B0}" type="pres">
      <dgm:prSet presAssocID="{39E57156-2BB8-4990-8A92-14B6BDC31C60}" presName="hierChild2" presStyleCnt="0"/>
      <dgm:spPr/>
    </dgm:pt>
    <dgm:pt modelId="{A3079149-ABE0-452E-93AE-F1E9155F5505}" type="pres">
      <dgm:prSet presAssocID="{AB9D2A5C-092A-4C62-A69C-8670C0243346}" presName="hierRoot1" presStyleCnt="0"/>
      <dgm:spPr/>
    </dgm:pt>
    <dgm:pt modelId="{7F0CBB8F-8F70-4911-9F15-64DF75E63772}" type="pres">
      <dgm:prSet presAssocID="{AB9D2A5C-092A-4C62-A69C-8670C0243346}" presName="composite" presStyleCnt="0"/>
      <dgm:spPr/>
    </dgm:pt>
    <dgm:pt modelId="{C9C9C04D-FFB1-47D1-A85B-832E9540C877}" type="pres">
      <dgm:prSet presAssocID="{AB9D2A5C-092A-4C62-A69C-8670C0243346}" presName="background" presStyleLbl="node0" presStyleIdx="1" presStyleCnt="2"/>
      <dgm:spPr/>
    </dgm:pt>
    <dgm:pt modelId="{404944EC-2BF3-4BE4-91C2-4AC8839F1CD1}" type="pres">
      <dgm:prSet presAssocID="{AB9D2A5C-092A-4C62-A69C-8670C0243346}" presName="text" presStyleLbl="fgAcc0" presStyleIdx="1" presStyleCnt="2">
        <dgm:presLayoutVars>
          <dgm:chPref val="3"/>
        </dgm:presLayoutVars>
      </dgm:prSet>
      <dgm:spPr/>
    </dgm:pt>
    <dgm:pt modelId="{64619738-369A-4CEE-A58A-FACE3E8352CD}" type="pres">
      <dgm:prSet presAssocID="{AB9D2A5C-092A-4C62-A69C-8670C0243346}" presName="hierChild2" presStyleCnt="0"/>
      <dgm:spPr/>
    </dgm:pt>
  </dgm:ptLst>
  <dgm:cxnLst>
    <dgm:cxn modelId="{2A8CEE0C-95C7-4699-8762-D778DF917472}" type="presOf" srcId="{AB9D2A5C-092A-4C62-A69C-8670C0243346}" destId="{404944EC-2BF3-4BE4-91C2-4AC8839F1CD1}" srcOrd="0" destOrd="0" presId="urn:microsoft.com/office/officeart/2005/8/layout/hierarchy1"/>
    <dgm:cxn modelId="{469E4164-22C3-472E-BE7F-16F6B9AA55A5}" type="presOf" srcId="{39E57156-2BB8-4990-8A92-14B6BDC31C60}" destId="{4EA7A73F-6C75-4EE7-BBB1-DAF2837258D3}" srcOrd="0" destOrd="0" presId="urn:microsoft.com/office/officeart/2005/8/layout/hierarchy1"/>
    <dgm:cxn modelId="{EA083471-D69D-4736-9872-3D2F5E7C2ACC}" srcId="{FBA4462B-B414-4992-813E-2B9AD319C70A}" destId="{AB9D2A5C-092A-4C62-A69C-8670C0243346}" srcOrd="1" destOrd="0" parTransId="{D951872F-F9E2-4A84-A5B2-6784447DF468}" sibTransId="{FC6C3F23-820C-44D0-9A00-2F7941472539}"/>
    <dgm:cxn modelId="{6CBAA68B-ECFE-4D1C-9017-BC184B111B25}" type="presOf" srcId="{FBA4462B-B414-4992-813E-2B9AD319C70A}" destId="{3B66310C-D0B0-4C9E-89A5-890F342709A0}" srcOrd="0" destOrd="0" presId="urn:microsoft.com/office/officeart/2005/8/layout/hierarchy1"/>
    <dgm:cxn modelId="{203958F7-DC7D-42A0-AA3C-30564278C07C}" srcId="{FBA4462B-B414-4992-813E-2B9AD319C70A}" destId="{39E57156-2BB8-4990-8A92-14B6BDC31C60}" srcOrd="0" destOrd="0" parTransId="{EC9491EC-65FA-4FD7-B82F-E0F0A4C9F6EB}" sibTransId="{497A9DFC-C383-433B-992E-D515C17CBB82}"/>
    <dgm:cxn modelId="{2DEF0A5B-D99B-4E99-848E-4D6328A23964}" type="presParOf" srcId="{3B66310C-D0B0-4C9E-89A5-890F342709A0}" destId="{AB67025F-8975-4C24-8501-E9E8BA616D34}" srcOrd="0" destOrd="0" presId="urn:microsoft.com/office/officeart/2005/8/layout/hierarchy1"/>
    <dgm:cxn modelId="{0EFD2E27-4D3C-4FD6-B9CF-345E40489C06}" type="presParOf" srcId="{AB67025F-8975-4C24-8501-E9E8BA616D34}" destId="{3DFA4199-8B63-4F84-9B93-0E6CE4D0A2C0}" srcOrd="0" destOrd="0" presId="urn:microsoft.com/office/officeart/2005/8/layout/hierarchy1"/>
    <dgm:cxn modelId="{90388AC7-DDEE-4372-964C-726606217787}" type="presParOf" srcId="{3DFA4199-8B63-4F84-9B93-0E6CE4D0A2C0}" destId="{3AFC742F-3FF8-4FE9-8128-109ECBD00BBB}" srcOrd="0" destOrd="0" presId="urn:microsoft.com/office/officeart/2005/8/layout/hierarchy1"/>
    <dgm:cxn modelId="{042FC97E-F87B-4433-AFF9-195C0963D117}" type="presParOf" srcId="{3DFA4199-8B63-4F84-9B93-0E6CE4D0A2C0}" destId="{4EA7A73F-6C75-4EE7-BBB1-DAF2837258D3}" srcOrd="1" destOrd="0" presId="urn:microsoft.com/office/officeart/2005/8/layout/hierarchy1"/>
    <dgm:cxn modelId="{1FB77F7E-909E-4B68-ADCB-A6D95B36B427}" type="presParOf" srcId="{AB67025F-8975-4C24-8501-E9E8BA616D34}" destId="{0E61C3B1-6022-4636-ABAD-D52CD0B2C3B0}" srcOrd="1" destOrd="0" presId="urn:microsoft.com/office/officeart/2005/8/layout/hierarchy1"/>
    <dgm:cxn modelId="{33E7763B-0D09-45D0-BEB3-1A4D2F1BC1BB}" type="presParOf" srcId="{3B66310C-D0B0-4C9E-89A5-890F342709A0}" destId="{A3079149-ABE0-452E-93AE-F1E9155F5505}" srcOrd="1" destOrd="0" presId="urn:microsoft.com/office/officeart/2005/8/layout/hierarchy1"/>
    <dgm:cxn modelId="{C9A7AD4F-7B90-4DDC-A151-EA4484016994}" type="presParOf" srcId="{A3079149-ABE0-452E-93AE-F1E9155F5505}" destId="{7F0CBB8F-8F70-4911-9F15-64DF75E63772}" srcOrd="0" destOrd="0" presId="urn:microsoft.com/office/officeart/2005/8/layout/hierarchy1"/>
    <dgm:cxn modelId="{560B0957-1D39-44BC-A346-D34E40ED9ACB}" type="presParOf" srcId="{7F0CBB8F-8F70-4911-9F15-64DF75E63772}" destId="{C9C9C04D-FFB1-47D1-A85B-832E9540C877}" srcOrd="0" destOrd="0" presId="urn:microsoft.com/office/officeart/2005/8/layout/hierarchy1"/>
    <dgm:cxn modelId="{D7474021-8701-4CD2-A6AA-4FFDEAA04915}" type="presParOf" srcId="{7F0CBB8F-8F70-4911-9F15-64DF75E63772}" destId="{404944EC-2BF3-4BE4-91C2-4AC8839F1CD1}" srcOrd="1" destOrd="0" presId="urn:microsoft.com/office/officeart/2005/8/layout/hierarchy1"/>
    <dgm:cxn modelId="{72D0E9DA-0C89-41A0-A4AB-21733D9DC457}" type="presParOf" srcId="{A3079149-ABE0-452E-93AE-F1E9155F5505}" destId="{64619738-369A-4CEE-A58A-FACE3E8352C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FC742F-3FF8-4FE9-8128-109ECBD00BBB}">
      <dsp:nvSpPr>
        <dsp:cNvPr id="0" name=""/>
        <dsp:cNvSpPr/>
      </dsp:nvSpPr>
      <dsp:spPr>
        <a:xfrm>
          <a:off x="803" y="1056335"/>
          <a:ext cx="2820595" cy="1791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EA7A73F-6C75-4EE7-BBB1-DAF2837258D3}">
      <dsp:nvSpPr>
        <dsp:cNvPr id="0" name=""/>
        <dsp:cNvSpPr/>
      </dsp:nvSpPr>
      <dsp:spPr>
        <a:xfrm>
          <a:off x="314203" y="1354065"/>
          <a:ext cx="2820595" cy="1791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Thank You!</a:t>
          </a:r>
        </a:p>
      </dsp:txBody>
      <dsp:txXfrm>
        <a:off x="366662" y="1406524"/>
        <a:ext cx="2715677" cy="1686160"/>
      </dsp:txXfrm>
    </dsp:sp>
    <dsp:sp modelId="{C9C9C04D-FFB1-47D1-A85B-832E9540C877}">
      <dsp:nvSpPr>
        <dsp:cNvPr id="0" name=""/>
        <dsp:cNvSpPr/>
      </dsp:nvSpPr>
      <dsp:spPr>
        <a:xfrm>
          <a:off x="3448198" y="1056335"/>
          <a:ext cx="2820595" cy="1791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04944EC-2BF3-4BE4-91C2-4AC8839F1CD1}">
      <dsp:nvSpPr>
        <dsp:cNvPr id="0" name=""/>
        <dsp:cNvSpPr/>
      </dsp:nvSpPr>
      <dsp:spPr>
        <a:xfrm>
          <a:off x="3761597" y="1354065"/>
          <a:ext cx="2820595" cy="1791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Any Questions?</a:t>
          </a:r>
        </a:p>
      </dsp:txBody>
      <dsp:txXfrm>
        <a:off x="3814056" y="1406524"/>
        <a:ext cx="2715677" cy="168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29CFA7A-E0FC-49A8-884E-DA6E5AA6A04F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6124403-34F2-4271-9BCE-5EC814B7F3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937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CAB31AF-90A6-4C86-B58B-242207E491F3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57583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56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24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396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7112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184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14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845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31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564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31AF-90A6-4C86-B58B-242207E491F3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77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CAB31AF-90A6-4C86-B58B-242207E491F3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D991D81-3866-4E62-BDB7-BDB011BC3F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10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black-calculator-near-ballpoint-pen-on-white-printed-paper-53621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black-calculator-near-ballpoint-pen-on-white-printed-paper-53621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black-calculator-near-ballpoint-pen-on-white-printed-paper-53621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water-drop-splash-liquid-clean-2670119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water-drop-splash-liquid-clean-2670119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634D188-3A24-4D8C-ABEC-34AFFB001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0180" y="758952"/>
            <a:ext cx="2930719" cy="4041648"/>
          </a:xfrm>
        </p:spPr>
        <p:txBody>
          <a:bodyPr>
            <a:normAutofit/>
          </a:bodyPr>
          <a:lstStyle/>
          <a:p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YTD Financial Presentation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548CF21E-8939-4A1B-8629-3AE6A8DBB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3600" y="4648200"/>
            <a:ext cx="5638800" cy="1450848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F</a:t>
            </a:r>
            <a:r>
              <a:rPr lang="en-US" sz="1800" b="1" dirty="0">
                <a:solidFill>
                  <a:srgbClr val="002060"/>
                </a:solidFill>
              </a:rPr>
              <a:t>inancial Review for the Fiscal Year 2021</a:t>
            </a:r>
          </a:p>
          <a:p>
            <a:r>
              <a:rPr lang="en-US" sz="2000" b="1" dirty="0">
                <a:solidFill>
                  <a:srgbClr val="002060"/>
                </a:solidFill>
              </a:rPr>
              <a:t>First Quarter Ending December 31, 2020</a:t>
            </a: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8FA80783-371F-4976-8CE0-BD59B304EB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138" y="1219200"/>
            <a:ext cx="3863863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6759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66A37-DC34-4A4D-8074-A2EDA2996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00"/>
            <a:ext cx="3962400" cy="22860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400" b="1" dirty="0">
                <a:solidFill>
                  <a:srgbClr val="0070C0"/>
                </a:solidFill>
              </a:rPr>
            </a:br>
            <a:br>
              <a:rPr lang="en-US" sz="2400" b="1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GENERAL FUND &amp;</a:t>
            </a:r>
            <a:br>
              <a:rPr lang="en-US" sz="1800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UTILITY FUND</a:t>
            </a:r>
            <a:br>
              <a:rPr lang="en-US" sz="1800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FOR THE PERIOD 10/1/2020 - 12/31/2020</a:t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D620BE-B994-4B04-A483-42E28366A4EA}"/>
              </a:ext>
            </a:extLst>
          </p:cNvPr>
          <p:cNvSpPr txBox="1"/>
          <p:nvPr/>
        </p:nvSpPr>
        <p:spPr>
          <a:xfrm>
            <a:off x="838200" y="609601"/>
            <a:ext cx="480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70C0"/>
                </a:solidFill>
              </a:rPr>
              <a:t>CAPITAL EXPENDITURES </a:t>
            </a:r>
            <a:endParaRPr lang="en-US" dirty="0"/>
          </a:p>
        </p:txBody>
      </p:sp>
      <p:pic>
        <p:nvPicPr>
          <p:cNvPr id="7" name="Picture 6" descr="A close up of a cell phone&#10;&#10;Description automatically generated">
            <a:extLst>
              <a:ext uri="{FF2B5EF4-FFF2-40B4-BE49-F238E27FC236}">
                <a16:creationId xmlns:a16="http://schemas.microsoft.com/office/drawing/2014/main" id="{99C2AB1A-4BED-4867-BB2F-1453707DC0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953000" y="3624972"/>
            <a:ext cx="4572000" cy="269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841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216456"/>
              </p:ext>
            </p:extLst>
          </p:nvPr>
        </p:nvGraphicFramePr>
        <p:xfrm>
          <a:off x="1237488" y="228601"/>
          <a:ext cx="8442961" cy="6222499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9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71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30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General Fund Capital Expenditures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YTD Balance as of 12/31/2020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1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Administration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Equipment Replacement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2,673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20,000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09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effectLst/>
                        </a:rPr>
                        <a:t>Technology Services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62860507"/>
                  </a:ext>
                </a:extLst>
              </a:tr>
              <a:tr h="2530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MS 365 Gov. Exchange Migration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6,426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64.26%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6331073"/>
                  </a:ext>
                </a:extLst>
              </a:tr>
              <a:tr h="2530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</a:t>
                      </a:r>
                      <a:r>
                        <a:rPr lang="en-US" sz="1600" u="none" strike="noStrike" dirty="0" err="1">
                          <a:effectLst/>
                        </a:rPr>
                        <a:t>Capcog</a:t>
                      </a:r>
                      <a:r>
                        <a:rPr lang="en-US" sz="1600" u="none" strike="noStrike" dirty="0">
                          <a:effectLst/>
                        </a:rPr>
                        <a:t> Ortho Imagery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 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6,000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3243818"/>
                  </a:ext>
                </a:extLst>
              </a:tr>
              <a:tr h="242528"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10183842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Fire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Radio Grant- Llano County Fire Dept.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 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87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     </a:t>
                      </a:r>
                    </a:p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Police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Mobile Data Terminals (MDT) 6 units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38,416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45,000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85.37%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01611488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Replacement of 2 units w/equipment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 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90,000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82388712"/>
                  </a:ext>
                </a:extLst>
              </a:tr>
              <a:tr h="24813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96344258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Development Services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Large Format Scanner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 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10,000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77672273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Public Works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91148540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New Service Truck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 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60,000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59467341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47,515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246,000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19.31%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8" name="Title 7">
            <a:extLst>
              <a:ext uri="{FF2B5EF4-FFF2-40B4-BE49-F238E27FC236}">
                <a16:creationId xmlns:a16="http://schemas.microsoft.com/office/drawing/2014/main" id="{2148E0CE-6C50-4005-BF84-8CA9494E6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727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631190"/>
              </p:ext>
            </p:extLst>
          </p:nvPr>
        </p:nvGraphicFramePr>
        <p:xfrm>
          <a:off x="1676400" y="152400"/>
          <a:ext cx="8178800" cy="443484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441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5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1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Utility Fund Capital Expenditures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YTD Balance as of 12/31/2020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</a:rPr>
                        <a:t>Capital Outlay – Machine &amp; Equipment</a:t>
                      </a:r>
                      <a:endParaRPr lang="en-US" sz="16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7639423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CWTP and West SCADA System Upgrade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150,000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Clarifier for Central Water Treatment Plant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15,000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Mixer for Central Plant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22,000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Water Quality and Auto Flushing Devices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0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10,000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Valve Out Flange Spreader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7,039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8,000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87.99%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Ditch Witch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10,476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28,000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37.41%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Water Meter Replacement &amp; AMI System Upgrade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40,193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225,000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17.86%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Emergency Equipment Replacement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25,000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28722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431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A4AB24F-FA5D-428F-BFA3-92987C2CC9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9153752"/>
              </p:ext>
            </p:extLst>
          </p:nvPr>
        </p:nvGraphicFramePr>
        <p:xfrm>
          <a:off x="1600200" y="228600"/>
          <a:ext cx="8178800" cy="598932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4307330">
                  <a:extLst>
                    <a:ext uri="{9D8B030D-6E8A-4147-A177-3AD203B41FA5}">
                      <a16:colId xmlns:a16="http://schemas.microsoft.com/office/drawing/2014/main" val="1119557662"/>
                    </a:ext>
                  </a:extLst>
                </a:gridCol>
                <a:gridCol w="1704985">
                  <a:extLst>
                    <a:ext uri="{9D8B030D-6E8A-4147-A177-3AD203B41FA5}">
                      <a16:colId xmlns:a16="http://schemas.microsoft.com/office/drawing/2014/main" val="3055872754"/>
                    </a:ext>
                  </a:extLst>
                </a:gridCol>
                <a:gridCol w="1205027">
                  <a:extLst>
                    <a:ext uri="{9D8B030D-6E8A-4147-A177-3AD203B41FA5}">
                      <a16:colId xmlns:a16="http://schemas.microsoft.com/office/drawing/2014/main" val="1162464580"/>
                    </a:ext>
                  </a:extLst>
                </a:gridCol>
                <a:gridCol w="961458">
                  <a:extLst>
                    <a:ext uri="{9D8B030D-6E8A-4147-A177-3AD203B41FA5}">
                      <a16:colId xmlns:a16="http://schemas.microsoft.com/office/drawing/2014/main" val="334829360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Utility Fund Capital Expenditures (continued)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YTD Balance as of 12/31/2020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2712545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9434777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</a:rPr>
                        <a:t>Capital Outlay – Vehicles</a:t>
                      </a:r>
                      <a:endParaRPr lang="en-US" sz="16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1136887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Replace Service Trucks (3)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113,636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109,000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104.25%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9086686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249449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sng" strike="noStrike" dirty="0">
                          <a:effectLst/>
                        </a:rPr>
                        <a:t>Capital Outlay – Building &amp; Improvement</a:t>
                      </a:r>
                      <a:endParaRPr lang="en-US" sz="15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2906144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Alarm System for Central Water Plant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14,419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20,000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72.10%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9690181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9062419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Capital Outlay – Sewer Line Improvements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4444948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South Lift Station Rehabilitation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      0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90,000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8590722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Wastewater Reclamation Plant Expansion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566,473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$ 1,000,000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56.65%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0837463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Zebra Mussel Treatment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16,105 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309,000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5.21%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4048562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36758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4750019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500" b="0" i="0" u="sng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708869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Totals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Schoolbook" panose="020406040505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768,341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2,011,000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38.21%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64026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364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EDEFC9-0023-43A8-98D9-1DD857C354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432478"/>
              </p:ext>
            </p:extLst>
          </p:nvPr>
        </p:nvGraphicFramePr>
        <p:xfrm>
          <a:off x="2438401" y="1328261"/>
          <a:ext cx="6582997" cy="4201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3215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4419600" cy="1981200"/>
          </a:xfrm>
        </p:spPr>
        <p:txBody>
          <a:bodyPr>
            <a:normAutofit fontScale="90000"/>
          </a:bodyPr>
          <a:lstStyle/>
          <a:p>
            <a:pPr fontAlgn="b">
              <a:lnSpc>
                <a:spcPct val="100000"/>
              </a:lnSpc>
            </a:pPr>
            <a:br>
              <a:rPr lang="en-US" sz="4400" b="1" dirty="0">
                <a:solidFill>
                  <a:srgbClr val="0070C0"/>
                </a:solidFill>
              </a:rPr>
            </a:br>
            <a:br>
              <a:rPr lang="en-US" sz="4400" dirty="0">
                <a:solidFill>
                  <a:srgbClr val="0070C0"/>
                </a:solidFill>
              </a:rPr>
            </a:br>
            <a:r>
              <a:rPr lang="en-US" sz="4400" dirty="0">
                <a:solidFill>
                  <a:srgbClr val="0070C0"/>
                </a:solidFill>
              </a:rPr>
              <a:t>GENERAL FUND</a:t>
            </a:r>
            <a:br>
              <a:rPr lang="en-US" dirty="0"/>
            </a:br>
            <a:r>
              <a:rPr lang="en-US" sz="3700" dirty="0">
                <a:solidFill>
                  <a:srgbClr val="FFFFFF"/>
                </a:solidFill>
              </a:rPr>
              <a:t>L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514600"/>
            <a:ext cx="5257800" cy="1078992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6600" dirty="0">
                <a:solidFill>
                  <a:srgbClr val="0070C0"/>
                </a:solidFill>
              </a:rPr>
              <a:t>REVENUE ANALYSIS </a:t>
            </a:r>
          </a:p>
          <a:p>
            <a:pPr marL="0" indent="0">
              <a:buNone/>
            </a:pPr>
            <a:r>
              <a:rPr lang="en-US" sz="6600" dirty="0">
                <a:solidFill>
                  <a:srgbClr val="0070C0"/>
                </a:solidFill>
              </a:rPr>
              <a:t>FOR THE PERIOD 10/1/2020 - 12/31/2020</a:t>
            </a:r>
          </a:p>
          <a:p>
            <a:pPr marL="0" indent="0">
              <a:buNone/>
            </a:pPr>
            <a:endParaRPr lang="en-US" sz="1600" dirty="0"/>
          </a:p>
        </p:txBody>
      </p:sp>
      <p:pic>
        <p:nvPicPr>
          <p:cNvPr id="5" name="Picture 4" descr="A close up of a cell phone&#10;&#10;Description automatically generated">
            <a:extLst>
              <a:ext uri="{FF2B5EF4-FFF2-40B4-BE49-F238E27FC236}">
                <a16:creationId xmlns:a16="http://schemas.microsoft.com/office/drawing/2014/main" id="{A2A68F45-2EA9-4F92-9C9F-78A7920647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15000" y="3810000"/>
            <a:ext cx="4572000" cy="269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154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2174" y="762000"/>
            <a:ext cx="7269480" cy="9445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General Fund Revenue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445258"/>
              </p:ext>
            </p:extLst>
          </p:nvPr>
        </p:nvGraphicFramePr>
        <p:xfrm>
          <a:off x="2286000" y="1981201"/>
          <a:ext cx="6934199" cy="4343404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792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09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8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4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4108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r>
                        <a:rPr lang="en-US" sz="1600" u="none" strike="noStrike" baseline="30000" dirty="0">
                          <a:effectLst/>
                        </a:rPr>
                        <a:t>st</a:t>
                      </a:r>
                      <a:r>
                        <a:rPr lang="en-US" sz="1600" u="none" strike="noStrike" dirty="0">
                          <a:effectLst/>
                        </a:rPr>
                        <a:t>  Qtr. Ending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Revenue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12/31/2020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Budget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186,217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695,000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26.79%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96,286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344,500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27.95%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ESD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2,250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  9,000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25.00%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Tax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2,804,651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6,972,500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40.22%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Police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8,354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20,500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40.75%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Dev Serv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87,616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311,250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28.15%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Public Works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181,909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692,750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26.26%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Mow &amp; Clear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322,336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455,000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70.84%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Interest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1,196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    45,000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2.66%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3,690,815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   9,454,500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38.67%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854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66A37-DC34-4A4D-8074-A2EDA2996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590800"/>
            <a:ext cx="4267200" cy="19812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2400" b="1" dirty="0">
                <a:solidFill>
                  <a:srgbClr val="0070C0"/>
                </a:solidFill>
              </a:rPr>
            </a:br>
            <a:br>
              <a:rPr lang="en-US" sz="2400" b="1" dirty="0">
                <a:solidFill>
                  <a:srgbClr val="0070C0"/>
                </a:solidFill>
              </a:rPr>
            </a:br>
            <a:br>
              <a:rPr lang="en-US" sz="2400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EXPENDITURE ANALYSIS </a:t>
            </a:r>
            <a:br>
              <a:rPr lang="en-US" sz="1800" dirty="0">
                <a:solidFill>
                  <a:srgbClr val="0070C0"/>
                </a:solidFill>
              </a:rPr>
            </a:br>
            <a:r>
              <a:rPr lang="en-US" sz="1800" dirty="0">
                <a:solidFill>
                  <a:srgbClr val="0070C0"/>
                </a:solidFill>
              </a:rPr>
              <a:t>FOR THE PERIOD 10/1/2020 - 12/31/2020</a:t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D620BE-B994-4B04-A483-42E28366A4EA}"/>
              </a:ext>
            </a:extLst>
          </p:cNvPr>
          <p:cNvSpPr txBox="1"/>
          <p:nvPr/>
        </p:nvSpPr>
        <p:spPr>
          <a:xfrm>
            <a:off x="1981200" y="838200"/>
            <a:ext cx="3505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70C0"/>
                </a:solidFill>
              </a:rPr>
              <a:t>GENERAL FUND</a:t>
            </a:r>
          </a:p>
          <a:p>
            <a:endParaRPr lang="en-US" dirty="0"/>
          </a:p>
        </p:txBody>
      </p:sp>
      <p:pic>
        <p:nvPicPr>
          <p:cNvPr id="7" name="Picture 6" descr="A close up of a cell phone&#10;&#10;Description automatically generated">
            <a:extLst>
              <a:ext uri="{FF2B5EF4-FFF2-40B4-BE49-F238E27FC236}">
                <a16:creationId xmlns:a16="http://schemas.microsoft.com/office/drawing/2014/main" id="{99C2AB1A-4BED-4867-BB2F-1453707DC0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98168" y="3962400"/>
            <a:ext cx="4572000" cy="269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676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838200"/>
            <a:ext cx="7269480" cy="8683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General Fund Expenditures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13204"/>
              </p:ext>
            </p:extLst>
          </p:nvPr>
        </p:nvGraphicFramePr>
        <p:xfrm>
          <a:off x="2057400" y="1905000"/>
          <a:ext cx="7467600" cy="4305296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2284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1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6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56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6948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1</a:t>
                      </a:r>
                      <a:r>
                        <a:rPr lang="en-US" sz="1600" u="none" strike="noStrike" baseline="30000" dirty="0">
                          <a:effectLst/>
                        </a:rPr>
                        <a:t>st</a:t>
                      </a:r>
                      <a:r>
                        <a:rPr lang="en-US" sz="1600" u="none" strike="noStrike" dirty="0">
                          <a:effectLst/>
                        </a:rPr>
                        <a:t> Qtr. Ending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          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Expenses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12/31/2020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         Budget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Administration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608,724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2,013,250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30.24%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Technical Serv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  72,115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319,250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22.59%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600,560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2,502,000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24.00%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Police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526,800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2,209,250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23.85%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Animal Control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  80,588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200,750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40.14%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Develop.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171,500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785,000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21.85%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Public Works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121,992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609,500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20.02%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Mowing &amp; Clearing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  287,875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 $          585,000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49.21%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5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131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$           2,470,154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        $       9,224,000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26.78%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14499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887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77862"/>
            <a:ext cx="4015891" cy="13255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UTILITY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400"/>
            <a:ext cx="4724400" cy="37010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REVENUE ANALYSIS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FOR THE PERIOD 10/1/2020 - 12/31/2020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A picture containing water&#10;&#10;Description automatically generated">
            <a:extLst>
              <a:ext uri="{FF2B5EF4-FFF2-40B4-BE49-F238E27FC236}">
                <a16:creationId xmlns:a16="http://schemas.microsoft.com/office/drawing/2014/main" id="{CFABAF4B-742B-4377-A336-7C56F9B8C3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2138" r="31776" b="-1"/>
          <a:stretch/>
        </p:blipFill>
        <p:spPr>
          <a:xfrm>
            <a:off x="5791863" y="661485"/>
            <a:ext cx="3821500" cy="5535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338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52400"/>
            <a:ext cx="7269480" cy="13255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Utility Fund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837319"/>
              </p:ext>
            </p:extLst>
          </p:nvPr>
        </p:nvGraphicFramePr>
        <p:xfrm>
          <a:off x="2133600" y="2133600"/>
          <a:ext cx="6902529" cy="35814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7901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1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62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8140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1</a:t>
                      </a:r>
                      <a:r>
                        <a:rPr lang="en-US" sz="1600" u="none" strike="noStrike" baseline="30000" dirty="0">
                          <a:effectLst/>
                        </a:rPr>
                        <a:t>st</a:t>
                      </a:r>
                      <a:r>
                        <a:rPr lang="en-US" sz="1600" u="none" strike="noStrike" dirty="0">
                          <a:effectLst/>
                        </a:rPr>
                        <a:t> Qtr. Ending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Revenue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12/31/2020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Budget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Administration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112,996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270,000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41.85%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Production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1,024,210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4,953,250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20.68%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WW Treatment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776,271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      3,471,000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22.36%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Solid Waste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292,427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1,117,500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26.17%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Standby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           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 750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Interest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       1,082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25,000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4.33%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      2,206,986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 $      9,837,500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22.43%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5226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61485"/>
            <a:ext cx="3705337" cy="13419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UTILITY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86000"/>
            <a:ext cx="4876799" cy="38620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EXPENDITURE ANALYSIS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FOR THE PERIOD 10/1/2020 - 12/31/2020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A picture containing water&#10;&#10;Description automatically generated">
            <a:extLst>
              <a:ext uri="{FF2B5EF4-FFF2-40B4-BE49-F238E27FC236}">
                <a16:creationId xmlns:a16="http://schemas.microsoft.com/office/drawing/2014/main" id="{CFABAF4B-742B-4377-A336-7C56F9B8C3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2138" r="31776" b="-1"/>
          <a:stretch/>
        </p:blipFill>
        <p:spPr>
          <a:xfrm>
            <a:off x="5791863" y="661485"/>
            <a:ext cx="3821500" cy="5535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508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04015"/>
            <a:ext cx="7650480" cy="13255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Utility Fund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394856"/>
              </p:ext>
            </p:extLst>
          </p:nvPr>
        </p:nvGraphicFramePr>
        <p:xfrm>
          <a:off x="1828800" y="2057400"/>
          <a:ext cx="7162799" cy="3733807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2032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83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8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32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9437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r>
                        <a:rPr lang="en-US" sz="1600" u="none" strike="noStrike" baseline="30000" dirty="0">
                          <a:effectLst/>
                        </a:rPr>
                        <a:t>st</a:t>
                      </a:r>
                      <a:r>
                        <a:rPr lang="en-US" sz="1600" u="none" strike="noStrike" dirty="0">
                          <a:effectLst/>
                        </a:rPr>
                        <a:t>  Qtr. Ending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% of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4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Expenses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12/31/2020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dirty="0">
                          <a:latin typeface="+mj-lt"/>
                        </a:rPr>
                        <a:t> Budget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>
                          <a:latin typeface="+mj-lt"/>
                        </a:rPr>
                        <a:t>Budget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Administration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$           467,148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$     2,214,750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21.10%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Production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$           196,357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$     1,024,000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19.18%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Distribution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$           280,887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$     1,048,750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26.78%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WW Treatment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$           104,083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$        524,250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19.85%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Collection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$           361,608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$     1,330,250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27.18%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Solid Waste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$           166,821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$        901,500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18.50%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Debt Service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$                      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$     1,463,000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Total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$        1,576,904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   $     8,506,000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18.54%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8281172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537</TotalTime>
  <Words>893</Words>
  <Application>Microsoft Office PowerPoint</Application>
  <PresentationFormat>Widescreen</PresentationFormat>
  <Paragraphs>344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Century Schoolbook</vt:lpstr>
      <vt:lpstr>Wingdings 2</vt:lpstr>
      <vt:lpstr>View</vt:lpstr>
      <vt:lpstr> YTD Financial Presentation   </vt:lpstr>
      <vt:lpstr>  GENERAL FUND L FUND</vt:lpstr>
      <vt:lpstr>General Fund Revenue</vt:lpstr>
      <vt:lpstr>   EXPENDITURE ANALYSIS  FOR THE PERIOD 10/1/2020 - 12/31/2020 </vt:lpstr>
      <vt:lpstr>General Fund Expenditures</vt:lpstr>
      <vt:lpstr>UTILITY FUND</vt:lpstr>
      <vt:lpstr>Utility Fund</vt:lpstr>
      <vt:lpstr>UTILITY FUND</vt:lpstr>
      <vt:lpstr>Utility Fund</vt:lpstr>
      <vt:lpstr>  GENERAL FUND &amp; UTILITY FUND FOR THE PERIOD 10/1/2020 - 12/31/2020 </vt:lpstr>
      <vt:lpstr>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YTD Financial Presentation</dc:title>
  <dc:creator>Eric Cardenas</dc:creator>
  <cp:lastModifiedBy>Margie Cardenas</cp:lastModifiedBy>
  <cp:revision>57</cp:revision>
  <cp:lastPrinted>2020-02-18T15:23:30Z</cp:lastPrinted>
  <dcterms:created xsi:type="dcterms:W3CDTF">2020-02-18T03:29:10Z</dcterms:created>
  <dcterms:modified xsi:type="dcterms:W3CDTF">2021-01-11T19:20:40Z</dcterms:modified>
</cp:coreProperties>
</file>