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2" r:id="rId7"/>
    <p:sldId id="305" r:id="rId8"/>
    <p:sldId id="303" r:id="rId9"/>
    <p:sldId id="304" r:id="rId10"/>
    <p:sldId id="306" r:id="rId11"/>
    <p:sldId id="307" r:id="rId12"/>
    <p:sldId id="30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4" d="100"/>
          <a:sy n="84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1</a:t>
            </a:r>
            <a:r>
              <a:rPr lang="en-US" sz="4400" baseline="30000" dirty="0">
                <a:solidFill>
                  <a:schemeClr val="tx1"/>
                </a:solidFill>
              </a:rPr>
              <a:t>st</a:t>
            </a:r>
            <a:r>
              <a:rPr lang="en-US" sz="4400" dirty="0">
                <a:solidFill>
                  <a:schemeClr val="tx1"/>
                </a:solidFill>
              </a:rPr>
              <a:t> Quarter 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Fiscal year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City of horseshoe bay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Revenue Analysis 10/1/21-12/31/21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52175"/>
              </p:ext>
            </p:extLst>
          </p:nvPr>
        </p:nvGraphicFramePr>
        <p:xfrm>
          <a:off x="1166070" y="1984957"/>
          <a:ext cx="10064255" cy="389642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5068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178,933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1,250,500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14.31%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95,148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367,500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25.89%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2,250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25.00%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Tax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$2,845,054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7,641,750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37.23%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5,053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20,500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24.65%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144,913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355,250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40.79%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252,238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748,000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33.72%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117,117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460,000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25.46%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1,221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24.43%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$3,641,928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10,857,500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33.54%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Expenditure Analysis 10/1/21-12/31/21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554119"/>
              </p:ext>
            </p:extLst>
          </p:nvPr>
        </p:nvGraphicFramePr>
        <p:xfrm>
          <a:off x="1166070" y="1984957"/>
          <a:ext cx="10064255" cy="4297683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41032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97093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697,025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2,201,750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31.66%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43,458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351,500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12.36%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541,076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2,683,000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20.17%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500,226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2,334,500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21.43%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Animal Control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54,349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206,500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26.32%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170,444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818,750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20.82%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Public Works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130,602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710,250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18.39%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Mowing &amp; Clearing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314,997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625,000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50.40%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70059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  2,452,177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  9,931,250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24.69%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54" y="29803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General Fund</a:t>
            </a:r>
            <a:br>
              <a:rPr lang="en-US" sz="3800" dirty="0"/>
            </a:br>
            <a:r>
              <a:rPr lang="en-US" sz="3800" dirty="0"/>
              <a:t>Capital Expenditures 10/1/21-12/31/21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56801"/>
              </p:ext>
            </p:extLst>
          </p:nvPr>
        </p:nvGraphicFramePr>
        <p:xfrm>
          <a:off x="1216404" y="1943012"/>
          <a:ext cx="9770428" cy="431292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784831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70115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35069"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5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Emergency Equip Replacement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1,914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$ 52,000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3.68%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Laser Fiche Software- City Sec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11,647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$ 34,000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34.26%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FIRE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  2 Brush Truck Replacements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$ 85,000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6776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POLICE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Radar Trailer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$ 10,500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Replacement Vehicle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DEVELOPMENT SERVICES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Vehicle Replacement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33,660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$ 34,000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99.00%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PUBLIC WORKS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cap="none" spc="0" dirty="0">
                          <a:solidFill>
                            <a:schemeClr val="tx1"/>
                          </a:solidFill>
                        </a:rPr>
                        <a:t>    Storage Building (40x40)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  33,552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$ 95,000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35.32%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   80,773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$370,500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21.80%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Revenue Analysis 10/1/21-12/31/21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697362"/>
              </p:ext>
            </p:extLst>
          </p:nvPr>
        </p:nvGraphicFramePr>
        <p:xfrm>
          <a:off x="1197093" y="1984957"/>
          <a:ext cx="10033232" cy="418795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03381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revenue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</a:t>
                      </a:r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budgetWaer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10,545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4.09%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1,108,723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5,228,000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21.21%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954,979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3,628,250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26.32%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Service Charges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311,930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1,179,000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26.46%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Standby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1,313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  750                       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175.09%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Interest Income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   357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   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     7.14%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5845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$ 2,387,848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10,299,000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23.19%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93" y="640081"/>
            <a:ext cx="10235915" cy="16374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Expenditure Analysis 10/1/21-12/31/21 </a:t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368144"/>
              </p:ext>
            </p:extLst>
          </p:nvPr>
        </p:nvGraphicFramePr>
        <p:xfrm>
          <a:off x="1197093" y="1984957"/>
          <a:ext cx="10033232" cy="362712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0009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07741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By dept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</a:t>
                      </a:r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budgetWaer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492,942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2,315,500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21.29%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Production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247,324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1,038,000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23.83%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6008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Water - Distribution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203,140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1,153,250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17.61%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Treatment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106,872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540,750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19.76%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9926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Wastewater -  Collection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428,163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1,532,750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27.93%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88946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Solid Waste - Recycling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235,873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918,250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25.69%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Debt Service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$     1,713,000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94236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21385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$ 1,714,314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   9,211,500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18.61%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10/1/21-12/31/21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321984"/>
              </p:ext>
            </p:extLst>
          </p:nvPr>
        </p:nvGraphicFramePr>
        <p:xfrm>
          <a:off x="1191236" y="1968179"/>
          <a:ext cx="9738040" cy="4292169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55693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66447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20077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496557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34569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Safety Equipment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Water Quality Flushing Devices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1400" i="0" cap="none" spc="0" dirty="0" err="1">
                          <a:solidFill>
                            <a:schemeClr val="tx1"/>
                          </a:solidFill>
                        </a:rPr>
                        <a:t>Emerg</a:t>
                      </a: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Backup Motor Slickrock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60,000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Water Meter Replacement &amp; AMI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45,000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47541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Replace Service Trucks (2)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70,272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80,000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87.84%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Computer/Tablet/Printers Replacement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18,692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45,000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41.54%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Covered Pole Barn Repairs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Expansion of Field Office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15,000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Mainline Extensions/Upgrade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30,000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296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Replacement Fire Hydrant Program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72819"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5" y="260059"/>
            <a:ext cx="10063433" cy="1426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dirty="0"/>
              <a:t>Utility Fund</a:t>
            </a:r>
            <a:br>
              <a:rPr lang="en-US" sz="3800" dirty="0"/>
            </a:br>
            <a:r>
              <a:rPr lang="en-US" sz="3800" dirty="0"/>
              <a:t>Capital Expenditures 10/1/21-12/31/21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30348"/>
              </p:ext>
            </p:extLst>
          </p:nvPr>
        </p:nvGraphicFramePr>
        <p:xfrm>
          <a:off x="1199626" y="1968180"/>
          <a:ext cx="9956053" cy="440436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434796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1903507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065301">
                  <a:extLst>
                    <a:ext uri="{9D8B030D-6E8A-4147-A177-3AD203B41FA5}">
                      <a16:colId xmlns:a16="http://schemas.microsoft.com/office/drawing/2014/main" val="3759369264"/>
                    </a:ext>
                  </a:extLst>
                </a:gridCol>
                <a:gridCol w="2552449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556846"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expenditure</a:t>
                      </a:r>
                    </a:p>
                    <a:p>
                      <a:endParaRPr 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FYTD Ending 12.31.21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 err="1">
                          <a:solidFill>
                            <a:schemeClr val="lt1"/>
                          </a:solidFill>
                        </a:rPr>
                        <a:t>Fy</a:t>
                      </a: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 2022</a:t>
                      </a:r>
                    </a:p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all" spc="150" dirty="0">
                          <a:solidFill>
                            <a:schemeClr val="lt1"/>
                          </a:solidFill>
                        </a:rPr>
                        <a:t>Percentage of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ROUTINE CAPITAL Continued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901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Transfer Switch for Central Raw Generator 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10,000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  WWTP Emergency Backup Pump</a:t>
                      </a:r>
                    </a:p>
                  </a:txBody>
                  <a:tcPr marR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56,000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982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Emergency Generator for West WTP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60,750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4517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CWTP &amp; West SCADA System Upgrade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7,135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   0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(100.00)%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4798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6377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98767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MAJOR CAPITAL PROJECTS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4430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Road Project at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68,880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90,000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76.53%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4334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Lackawanna Lift Station Rehab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2,717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125,000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2.17%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4246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cap="none" spc="0" dirty="0">
                          <a:solidFill>
                            <a:schemeClr val="tx1"/>
                          </a:solidFill>
                        </a:rPr>
                        <a:t>    Pond Liner WWTP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   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$     300,000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 0.00%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i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3092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TOTAL ROUTINE &amp; MAJOR CAPITAL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$  167,696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 $1,199,750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</a:rPr>
                        <a:t>13.98%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5948E-1B97-4220-A442-267C39A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4E60E4B0-FE1B-4D8E-8382-B71D2E20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4045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{174E09B8-DFB0-49FE-92FF-19DC1C0B85F2}tf22712842_win32</Template>
  <TotalTime>539</TotalTime>
  <Words>732</Words>
  <Application>Microsoft Office PowerPoint</Application>
  <PresentationFormat>Widescreen</PresentationFormat>
  <Paragraphs>301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1_RetrospectVTI</vt:lpstr>
      <vt:lpstr>1st Quarter Financial Report</vt:lpstr>
      <vt:lpstr>General Fund Revenue Analysis 10/1/21-12/31/21 </vt:lpstr>
      <vt:lpstr>General Fund Expenditure Analysis 10/1/21-12/31/21 </vt:lpstr>
      <vt:lpstr>General Fund Capital Expenditures 10/1/21-12/31/21 </vt:lpstr>
      <vt:lpstr>Utility Fund Revenue Analysis 10/1/21-12/31/21 </vt:lpstr>
      <vt:lpstr>Utility Fund Expenditure Analysis 10/1/21-12/31/21   </vt:lpstr>
      <vt:lpstr>Utility Fund Capital Expenditures 10/1/21-12/31/21 </vt:lpstr>
      <vt:lpstr>Utility Fund Capital Expenditures 10/1/21-12/31/21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 Financial Report</dc:title>
  <dc:creator>Margie Cardenas</dc:creator>
  <cp:lastModifiedBy>Margie Cardenas</cp:lastModifiedBy>
  <cp:revision>16</cp:revision>
  <cp:lastPrinted>2022-01-11T20:12:08Z</cp:lastPrinted>
  <dcterms:created xsi:type="dcterms:W3CDTF">2022-01-07T19:58:00Z</dcterms:created>
  <dcterms:modified xsi:type="dcterms:W3CDTF">2022-01-11T20:28:32Z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