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2" r:id="rId7"/>
    <p:sldId id="305" r:id="rId8"/>
    <p:sldId id="303" r:id="rId9"/>
    <p:sldId id="304" r:id="rId10"/>
    <p:sldId id="306" r:id="rId11"/>
    <p:sldId id="307" r:id="rId12"/>
    <p:sldId id="30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181" y="79129"/>
            <a:ext cx="12254503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692" y="1475234"/>
            <a:ext cx="3366031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2</a:t>
            </a:r>
            <a:r>
              <a:rPr lang="en-US" sz="4400" baseline="30000" dirty="0">
                <a:solidFill>
                  <a:schemeClr val="tx1"/>
                </a:solidFill>
              </a:rPr>
              <a:t>nd</a:t>
            </a:r>
            <a:r>
              <a:rPr lang="en-US" sz="4400" dirty="0">
                <a:solidFill>
                  <a:schemeClr val="tx1"/>
                </a:solidFill>
              </a:rPr>
              <a:t> Quarter Financial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Fiscal year 2022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City of horseshoe bay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Revenue Analysis 10/1/21- 03/31/22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100003"/>
              </p:ext>
            </p:extLst>
          </p:nvPr>
        </p:nvGraphicFramePr>
        <p:xfrm>
          <a:off x="1166070" y="1984957"/>
          <a:ext cx="10064255" cy="389642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4103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35068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393,887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1,250,500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31.50%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209,611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367,500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57.04%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4,500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Tax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$6,706,868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7,641,750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87.77%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20,815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20,500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101.53%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286,079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355,250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80.53%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Public Works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671,901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748,000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89.83%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397,167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460,000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86.34%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3,962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  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79.25%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$8,694,789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10,857,500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80.08%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Expenditure Analysis 10/1/21- 03/31/22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76297"/>
              </p:ext>
            </p:extLst>
          </p:nvPr>
        </p:nvGraphicFramePr>
        <p:xfrm>
          <a:off x="1166070" y="1984957"/>
          <a:ext cx="10064255" cy="429768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4103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97093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$ 1,139,373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2,201,750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51.75%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171,781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351,500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48,87%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$ 1,148,288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2,762,250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41.57%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$ 1,060,546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2,351,500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45.10%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Animal Control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87,659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206,500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42.45%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363,411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825,250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44.04%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Public Works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250,701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710,250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35.30%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314,997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625,000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50.40%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4,536,755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10,034,000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45.21%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54" y="29803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Capital Expenditures 10/1/21- 03/31/22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802890"/>
              </p:ext>
            </p:extLst>
          </p:nvPr>
        </p:nvGraphicFramePr>
        <p:xfrm>
          <a:off x="1216404" y="1943012"/>
          <a:ext cx="9770428" cy="431292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784831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970115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35069"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5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FYTD Ending 03.31.22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Emergency Equip Replacement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1,934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$ 52,000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3.72%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Laser Fiche Software- City Sec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11,647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$ 34,000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34.26%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2 Brush Truck Replacements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$ 85,000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67761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Radar Trailer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$ 10,500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Replacement Vehicle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54,331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90.55%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Vehicle Replacement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33,660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$ 34,000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99.00%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PUBLIC WORKS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Storage Building (40x40)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$ 107,620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$ 95,000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113.28%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$ 209,193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$370,500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56.46%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4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Revenue Analysis 10/1/21- 03/31/22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541846"/>
              </p:ext>
            </p:extLst>
          </p:nvPr>
        </p:nvGraphicFramePr>
        <p:xfrm>
          <a:off x="1197093" y="1984957"/>
          <a:ext cx="10033232" cy="4187951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0009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03381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282,093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258,000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109.34%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2,276,663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5,228,000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43.55%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2,306,933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3,628,250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63.58%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632,611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1,179,000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53.66%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Standby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1,313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  750                       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175.09%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 Income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1,197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  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     23.93%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$ 5,500,811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10,299,000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53.41%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5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93" y="640081"/>
            <a:ext cx="10235915" cy="16374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Expenditure Analysis 10/1/21- 03/31/22 </a:t>
            </a:r>
            <a:br>
              <a:rPr lang="en-US" sz="3800" dirty="0"/>
            </a:br>
            <a:r>
              <a:rPr lang="en-US" sz="38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309096"/>
              </p:ext>
            </p:extLst>
          </p:nvPr>
        </p:nvGraphicFramePr>
        <p:xfrm>
          <a:off x="1197093" y="1984957"/>
          <a:ext cx="10033232" cy="362712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0009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$ 1,037,732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2,315,500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44.82%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Production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551,909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1,038,000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53.17%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Distribution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506,910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1,153,250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43.95%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Treatment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260,202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540,750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48.12%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 Collection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936,649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1,532,750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61.11%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- Recycling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479,014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918,250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52.17%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Debt Service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599,695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1,713,000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35.01%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$ 4,372,110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   9,211,500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47.46%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09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Capital Expenditures 10/1/21- 03/31/22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298728"/>
              </p:ext>
            </p:extLst>
          </p:nvPr>
        </p:nvGraphicFramePr>
        <p:xfrm>
          <a:off x="1191236" y="1968179"/>
          <a:ext cx="9738040" cy="4292169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556933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66447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020077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496557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34569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ROUTINE CAPITAL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Safety Equipment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Water Quality Flushing Devices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400" i="0" cap="none" spc="0" dirty="0" err="1">
                          <a:solidFill>
                            <a:schemeClr val="tx1"/>
                          </a:solidFill>
                        </a:rPr>
                        <a:t>Emerg</a:t>
                      </a: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Backup Motor Slickrock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Water Meter Replacement &amp; AMI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29,950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45,000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66.56%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Replace Service Trucks (2)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76,488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80,000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95.61%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Computer/Tablet/Printers Replacement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27,377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45,000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60.84%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Covered Pole Barn Repairs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Expansion of Field Office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15,000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Mainline Extensions/Upgrade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30,000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296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Replacement Fire Hydrant Program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39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60059"/>
            <a:ext cx="10063433" cy="14269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Capital Expenditures 10/1/21- 03/31/22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515435"/>
              </p:ext>
            </p:extLst>
          </p:nvPr>
        </p:nvGraphicFramePr>
        <p:xfrm>
          <a:off x="1199626" y="1968180"/>
          <a:ext cx="9956053" cy="440436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434796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903507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065301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552449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56846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03.31.22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ROUTINE CAPITAL Continued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Transfer Switch for Central Raw Generator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10,000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WWTP Emergency Backup Pump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7,144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56,000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12.76%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Emergency Generator for West WTP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60,750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CWTP &amp; West SCADA System Upgrade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8,124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   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(100.00)%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4798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 Generator for Raw Water Intake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93,370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100,000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93.97%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6377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MAJOR CAPITAL PROJECTS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Road Project at WWTP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68,880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90,000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76.53%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Lackawanna Lift Station Rehab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47,051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37.64%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Pond Liner WWTP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300,000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 ROUTINE &amp; MAJOR CAPITAL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358,384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$1,199,750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</a:rPr>
                        <a:t>29.87%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4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5948E-1B97-4220-A442-267C39A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4E60E4B0-FE1B-4D8E-8382-B71D2E209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40453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{174E09B8-DFB0-49FE-92FF-19DC1C0B85F2}tf22712842_win32</Template>
  <TotalTime>631</TotalTime>
  <Words>753</Words>
  <Application>Microsoft Office PowerPoint</Application>
  <PresentationFormat>Widescreen</PresentationFormat>
  <Paragraphs>305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1_RetrospectVTI</vt:lpstr>
      <vt:lpstr>2nd Quarter Financial Report</vt:lpstr>
      <vt:lpstr>General Fund Revenue Analysis 10/1/21- 03/31/22 </vt:lpstr>
      <vt:lpstr>General Fund Expenditure Analysis 10/1/21- 03/31/22 </vt:lpstr>
      <vt:lpstr>General Fund Capital Expenditures 10/1/21- 03/31/22 </vt:lpstr>
      <vt:lpstr>Utility Fund Revenue Analysis 10/1/21- 03/31/22 </vt:lpstr>
      <vt:lpstr>Utility Fund Expenditure Analysis 10/1/21- 03/31/22   </vt:lpstr>
      <vt:lpstr>Utility Fund Capital Expenditures 10/1/21- 03/31/22 </vt:lpstr>
      <vt:lpstr>Utility Fund Capital Expenditures 10/1/21- 03/31/22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Quarter Financial Report</dc:title>
  <dc:creator>Margie Cardenas</dc:creator>
  <cp:lastModifiedBy>Margie Cardenas</cp:lastModifiedBy>
  <cp:revision>27</cp:revision>
  <cp:lastPrinted>2022-01-11T20:12:08Z</cp:lastPrinted>
  <dcterms:created xsi:type="dcterms:W3CDTF">2022-01-07T19:58:00Z</dcterms:created>
  <dcterms:modified xsi:type="dcterms:W3CDTF">2022-04-11T17:20:18Z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