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2" r:id="rId7"/>
    <p:sldId id="305" r:id="rId8"/>
    <p:sldId id="303" r:id="rId9"/>
    <p:sldId id="304" r:id="rId10"/>
    <p:sldId id="306" r:id="rId11"/>
    <p:sldId id="307" r:id="rId12"/>
    <p:sldId id="30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12" y="86945"/>
            <a:ext cx="12254503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75234"/>
            <a:ext cx="3571466" cy="2698180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3rd Quarter 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Fiscal year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City of horseshoe bay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Revenue Analysis 10/1/21- 06/30/22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578051"/>
              </p:ext>
            </p:extLst>
          </p:nvPr>
        </p:nvGraphicFramePr>
        <p:xfrm>
          <a:off x="1166070" y="1984957"/>
          <a:ext cx="10064255" cy="389642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5068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578,188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$ 1,250,500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46.24%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358,568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392,000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91.47%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6,750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75.00%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Tax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$7,512,959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$ 7,894,000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95.17%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41,610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44,500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93.51%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442,717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553,250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80.02%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850,374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840,750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101.14%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467,537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460,000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101.64%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18,812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376.24%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$10,277,516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$11,449,000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 89.77%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Expenditure Analysis 10/1/21- 06/30/22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83926"/>
              </p:ext>
            </p:extLst>
          </p:nvPr>
        </p:nvGraphicFramePr>
        <p:xfrm>
          <a:off x="1166070" y="1984957"/>
          <a:ext cx="10064255" cy="429768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97093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$ 1,637,785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$ 2,436,000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67.23%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255,509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351,500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72.69%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$ 1,888,065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$ 2,774,000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68.06%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$ 1,693,377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$ 2,359,250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71.78%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Animal Control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118,402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206,500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57.34%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625,252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895,250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69.84%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407,758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710,250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57.41%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547,069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625,000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87.53%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$ 7,173,216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$10,357,750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69.25%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85" y="293614"/>
            <a:ext cx="10160599" cy="10115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Capital Expenditures 10/1/21- 06/30/22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544330"/>
              </p:ext>
            </p:extLst>
          </p:nvPr>
        </p:nvGraphicFramePr>
        <p:xfrm>
          <a:off x="1210785" y="1305170"/>
          <a:ext cx="9793277" cy="503920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784831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70115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3059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51379"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5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Emergency Equip Replacement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4,796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52,000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 9.22%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Laser Fiche Software- City Sec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$ 33,735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34,000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99.22%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Vehicle Replacement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58,830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85,000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69.21%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67761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Vehicle Transferred from PD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12,800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12,750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100.39%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837895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Brush Truck 13 Refurbish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21,997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(100.00%)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42898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Radar Trailer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9,908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10,500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94.37%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Replacement Vehicle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59,953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99.92%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Vehicle Replacement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33,660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34,000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99.00%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PUBLIC WORKS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41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Storage Building (40x40)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$ 125,241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$ 135,000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92.77%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83461"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$ 360,920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$ 423,250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    85.27%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Revenue Analysis 10/1/21- 06/30/22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277226"/>
              </p:ext>
            </p:extLst>
          </p:nvPr>
        </p:nvGraphicFramePr>
        <p:xfrm>
          <a:off x="1197093" y="1984957"/>
          <a:ext cx="10033232" cy="418795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03381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310,532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314,000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98.90%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$ 3,973,950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5,588,000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71.12%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$ 3,609,727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4,232,250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85.29%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957,671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1,179,000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81.23%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Standby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1,313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 750                       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175.09%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 Income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4,914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     98.28%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$ 8,858,107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$ 11,319,000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    78.26%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93" y="640081"/>
            <a:ext cx="10235915" cy="16374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Expenditure Analysis 10/1/21- 06/30/22 </a:t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07727"/>
              </p:ext>
            </p:extLst>
          </p:nvPr>
        </p:nvGraphicFramePr>
        <p:xfrm>
          <a:off x="1197093" y="1984957"/>
          <a:ext cx="10033232" cy="362712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$ 1,603,915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2,326,500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68.94%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Production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850,883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1,123,000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75.77%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Distribution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932,911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1,435,250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65.00%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Treatment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406,157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540,750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75.11%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 Collection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$ 1,539,434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2,027,750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75.92%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- Recycling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660,451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918,250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71.92%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Debt Service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599,695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1,713,000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35.01%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$ 6,593,445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$ 10,084,500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65.38%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10/1/21- 06/30/22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07586"/>
              </p:ext>
            </p:extLst>
          </p:nvPr>
        </p:nvGraphicFramePr>
        <p:xfrm>
          <a:off x="1191236" y="1968179"/>
          <a:ext cx="9738040" cy="3682569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55693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66447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20077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496557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4569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Safety Equipment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8,886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35.55%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Water Quality Flushing Devices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9,618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120.23%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400" i="0" cap="none" spc="0" dirty="0" err="1">
                          <a:solidFill>
                            <a:schemeClr val="tx1"/>
                          </a:solidFill>
                        </a:rPr>
                        <a:t>Emerg</a:t>
                      </a: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Backup Motor Slickrock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Water Meter Replacement &amp; AMI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19,373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35,000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55.35%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Replace Service Trucks (2)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76,488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95.61%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Computer/Tablet/Printers Replacement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35,843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102.41%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Covered Pole Barn Repairs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40,000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Mainline Extensions/Upgrade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60059"/>
            <a:ext cx="10063433" cy="1426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10/1/21- 06/30/22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3525"/>
              </p:ext>
            </p:extLst>
          </p:nvPr>
        </p:nvGraphicFramePr>
        <p:xfrm>
          <a:off x="1199626" y="1960365"/>
          <a:ext cx="9956053" cy="440436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434796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03507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65301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552449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56846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06.30.22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 Continued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Transfer Switch for Central Raw Generator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10,000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WWTP Emergency Backup Pump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24,325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56,000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43.44%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Emergency Generator for West WTP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160,750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CWTP &amp; West SCADA System 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8,147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8,250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98.75%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4798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 Generator for Raw Water Intake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93,370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99.33%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6377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 Generator for WW </a:t>
                      </a:r>
                      <a:r>
                        <a:rPr lang="en-US" sz="1400" i="0" cap="none" spc="0" dirty="0" err="1">
                          <a:solidFill>
                            <a:schemeClr val="tx1"/>
                          </a:solidFill>
                        </a:rPr>
                        <a:t>Liftstation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110,000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MAJOR CAPITAL PROJECTS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Road Project at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68,880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76.53%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Lackawanna Lift Station Rehab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64,180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51.34%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Pond Liner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300,000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 ROUTINE &amp; MAJOR CAPITAL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409,112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$1,267,000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    32.29%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5948E-1B97-4220-A442-267C39A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4E60E4B0-FE1B-4D8E-8382-B71D2E20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4045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{174E09B8-DFB0-49FE-92FF-19DC1C0B85F2}tf22712842_win32</Template>
  <TotalTime>1016</TotalTime>
  <Words>773</Words>
  <Application>Microsoft Office PowerPoint</Application>
  <PresentationFormat>Widescreen</PresentationFormat>
  <Paragraphs>308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1_RetrospectVTI</vt:lpstr>
      <vt:lpstr>3rd Quarter Financial Report</vt:lpstr>
      <vt:lpstr>General Fund Revenue Analysis 10/1/21- 06/30/22 </vt:lpstr>
      <vt:lpstr>General Fund Expenditure Analysis 10/1/21- 06/30/22 </vt:lpstr>
      <vt:lpstr>General Fund Capital Expenditures 10/1/21- 06/30/22 </vt:lpstr>
      <vt:lpstr>Utility Fund Revenue Analysis 10/1/21- 06/30/22 </vt:lpstr>
      <vt:lpstr>Utility Fund Expenditure Analysis 10/1/21- 06/30/22   </vt:lpstr>
      <vt:lpstr>Utility Fund Capital Expenditures 10/1/21- 06/30/22 </vt:lpstr>
      <vt:lpstr>Utility Fund Capital Expenditures 10/1/21- 06/30/22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 Financial Report</dc:title>
  <dc:creator>Margie Cardenas</dc:creator>
  <cp:lastModifiedBy>Margie Cardenas</cp:lastModifiedBy>
  <cp:revision>51</cp:revision>
  <cp:lastPrinted>2022-07-11T19:24:27Z</cp:lastPrinted>
  <dcterms:created xsi:type="dcterms:W3CDTF">2022-01-07T19:58:00Z</dcterms:created>
  <dcterms:modified xsi:type="dcterms:W3CDTF">2022-07-11T20:15:03Z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