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2" r:id="rId7"/>
    <p:sldId id="305" r:id="rId8"/>
    <p:sldId id="303" r:id="rId9"/>
    <p:sldId id="304" r:id="rId10"/>
    <p:sldId id="306" r:id="rId11"/>
    <p:sldId id="307" r:id="rId12"/>
    <p:sldId id="30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06" d="100"/>
          <a:sy n="106" d="100"/>
        </p:scale>
        <p:origin x="1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12" y="86945"/>
            <a:ext cx="12254503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4" y="1475234"/>
            <a:ext cx="3571466" cy="2698180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4</a:t>
            </a:r>
            <a:r>
              <a:rPr lang="en-US" sz="4400" baseline="30000" dirty="0">
                <a:solidFill>
                  <a:schemeClr val="tx1"/>
                </a:solidFill>
              </a:rPr>
              <a:t>th</a:t>
            </a:r>
            <a:r>
              <a:rPr lang="en-US" sz="4400" dirty="0">
                <a:solidFill>
                  <a:schemeClr val="tx1"/>
                </a:solidFill>
              </a:rPr>
              <a:t> Quarter Financial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Fiscal year 2022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City of horseshoe bay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Revenue Analysis 10/1/21- 09/30/22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499750"/>
              </p:ext>
            </p:extLst>
          </p:nvPr>
        </p:nvGraphicFramePr>
        <p:xfrm>
          <a:off x="1166070" y="1984957"/>
          <a:ext cx="10064255" cy="389642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4103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35068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revenue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09.30.22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$ 1,246,966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$ 1,250,500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99.72%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451,698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392,000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115.23%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100.00%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Tax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$ 8,411,300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$ 7,894,000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106.55%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41,842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44,500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94.03%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625,526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553,250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113.06%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Public Works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$ 1,030,592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840,750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122.58%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Mowing &amp; Clearing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522,035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460,000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113.49%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Interest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61,974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5,000                          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1,239.50%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$12,400,935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$11,449,000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   108.31%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Expenditure Analysis 10/1/21- 09/30/22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5126"/>
              </p:ext>
            </p:extLst>
          </p:nvPr>
        </p:nvGraphicFramePr>
        <p:xfrm>
          <a:off x="1166070" y="1984957"/>
          <a:ext cx="10064255" cy="429768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4103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97093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09.30.22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$ 2,274,056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$ 2,436,000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93.35%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331,795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351,500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94.39%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$ 2,594,098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$ 2,774,000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93.51%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$ 2,326,163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$ 2,359,250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98.60%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Animal Control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143,315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206,500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69.40%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853,232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895,250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95.31%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Public Works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645,782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710,250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90.92%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Mowing &amp; Clearing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603,303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625,000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96.53%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$ 9,771,744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$10,357,750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94.34%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2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85" y="293614"/>
            <a:ext cx="10160599" cy="101155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Capital Expenditures 10/1/21- 09/30/22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424810"/>
              </p:ext>
            </p:extLst>
          </p:nvPr>
        </p:nvGraphicFramePr>
        <p:xfrm>
          <a:off x="1210785" y="1305170"/>
          <a:ext cx="9793277" cy="5039206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784831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970115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127320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  <a:gridCol w="2403270">
                  <a:extLst>
                    <a:ext uri="{9D8B030D-6E8A-4147-A177-3AD203B41FA5}">
                      <a16:colId xmlns:a16="http://schemas.microsoft.com/office/drawing/2014/main" val="3169233602"/>
                    </a:ext>
                  </a:extLst>
                </a:gridCol>
              </a:tblGrid>
              <a:tr h="551379"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5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FYTD Ending 09.30.22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Emergency Equip Replacement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$ 37,820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52,000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73.73%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   73.73%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Laser Fiche Software- City Sec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$ 33,735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34,000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99.22%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   99.22%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Vehicle Replacement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73,204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85,000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86.12%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   86.12%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567761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Vehicle Transferred from PD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12,800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12,750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100.39%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 100.39%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837895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Brush Truck 13 Refurbish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60,855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(100.00%)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(100.00%)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442898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247541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Radar Trailer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9,908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10,500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94.37%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    94.37%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Replacement Vehicle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59,953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99.92%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99.92%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Vehicle Replacement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33,660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34,000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99.00%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    99.00%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PUBLIC WORKS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415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Storage Building (40x40)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$ 132,201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$ 135,000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97.93%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97.93%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83461"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$ 454,135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$ 423,250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    85.27%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   107.30%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4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Revenue Analysis 10/1/21- 09/30/22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220580"/>
              </p:ext>
            </p:extLst>
          </p:nvPr>
        </p:nvGraphicFramePr>
        <p:xfrm>
          <a:off x="1197093" y="1984957"/>
          <a:ext cx="10033232" cy="4187951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0009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03381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revenue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09.30.22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333,131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314,000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106.09%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$ 6,092,462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5,588,000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109.03%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$ 4,803,471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4,232,250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113.50%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Solid Waste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$ 1,285,817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1,179,000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109.06%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Standby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1,471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 750                       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196.09%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Interest Income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10,111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 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     202.21%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$ 12,526,461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$ 11,319,000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     110.67%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5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93" y="640081"/>
            <a:ext cx="10235915" cy="163749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Expenditure Analysis 10/1/21- 09/30/22 </a:t>
            </a:r>
            <a:br>
              <a:rPr lang="en-US" sz="3800" dirty="0"/>
            </a:br>
            <a:r>
              <a:rPr lang="en-US" sz="3800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281576"/>
              </p:ext>
            </p:extLst>
          </p:nvPr>
        </p:nvGraphicFramePr>
        <p:xfrm>
          <a:off x="1197093" y="1984957"/>
          <a:ext cx="10033232" cy="362712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0009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09.30.22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$ 2,275,536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2,326,500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97.81%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- Production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$ 1,314,486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1,123,000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117.05%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- Distribution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$ 1,383,155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1,435,250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96.37%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- Treatment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536,752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540,750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99.26%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-  Collection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$ 2,120,948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2,027,750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104.60%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Solid Waste - Recycling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$ 1,045,966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918,250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113.91%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Debt Service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$ 1,713,483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1,713,000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100.03%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$10,390,326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$ 10,084,500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103.03%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09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Capital Expenditures 10/1/21- 09/30/22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157511"/>
              </p:ext>
            </p:extLst>
          </p:nvPr>
        </p:nvGraphicFramePr>
        <p:xfrm>
          <a:off x="1191236" y="1968179"/>
          <a:ext cx="9738040" cy="3682569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556933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664473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020077">
                  <a:extLst>
                    <a:ext uri="{9D8B030D-6E8A-4147-A177-3AD203B41FA5}">
                      <a16:colId xmlns:a16="http://schemas.microsoft.com/office/drawing/2014/main" val="3759369264"/>
                    </a:ext>
                  </a:extLst>
                </a:gridCol>
                <a:gridCol w="2496557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34569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09.30.22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ROUTINE CAPITAL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Safety Equipment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14,207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56.83%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Water Quality Flushing Devices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9,618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120.23%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400" i="0" cap="none" spc="0" dirty="0" err="1">
                          <a:solidFill>
                            <a:schemeClr val="tx1"/>
                          </a:solidFill>
                        </a:rPr>
                        <a:t>Emerg</a:t>
                      </a: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Backup Motor Slickrock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41,900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69.83%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Water Meter Replacement &amp; AMI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33,796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35,000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96.56%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247541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Replace Service Trucks (2)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79,595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80,000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99.49%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Computer/Tablet/Printers Replacement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37,210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106.31%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Covered Pole Barn Repairs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4,399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40,000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11.00%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Mainline Extensions/Upgrade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10,362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34.54%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39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283" y="0"/>
            <a:ext cx="10063433" cy="14269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Capital Expenditures 10/1/21- 09/30/22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933662"/>
              </p:ext>
            </p:extLst>
          </p:nvPr>
        </p:nvGraphicFramePr>
        <p:xfrm>
          <a:off x="1292176" y="1354541"/>
          <a:ext cx="10063433" cy="5044931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66324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876350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035834">
                  <a:extLst>
                    <a:ext uri="{9D8B030D-6E8A-4147-A177-3AD203B41FA5}">
                      <a16:colId xmlns:a16="http://schemas.microsoft.com/office/drawing/2014/main" val="3759369264"/>
                    </a:ext>
                  </a:extLst>
                </a:gridCol>
                <a:gridCol w="2488007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37880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09.30.22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83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ROUTINE CAPITAL Continued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83094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Transfer Switch for Central Raw Generator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10,000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83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WWTP Emergency Backup Pump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62,373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56,000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111.38%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83094">
                <a:tc>
                  <a:txBody>
                    <a:bodyPr/>
                    <a:lstStyle/>
                    <a:p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Emergency Generator for West WTP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$ 174,330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160,750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108.45%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83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CWTP &amp; West SCADA System Upgrade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8,147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8,250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98.76%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247989"/>
                  </a:ext>
                </a:extLst>
              </a:tr>
              <a:tr h="283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Emer Generator for Raw Water Intake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93,370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94,000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99.33%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63779"/>
                  </a:ext>
                </a:extLst>
              </a:tr>
              <a:tr h="481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Emer Generator for WW </a:t>
                      </a:r>
                      <a:r>
                        <a:rPr lang="en-US" sz="1400" i="0" cap="none" spc="0" dirty="0" err="1">
                          <a:solidFill>
                            <a:schemeClr val="tx1"/>
                          </a:solidFill>
                        </a:rPr>
                        <a:t>Liftstation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$ 100,140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110,000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91.04%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359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MAJOR CAPITAL PROJECTS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83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Road Project at WWTP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84,352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90,000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93.72%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83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Lackawanna Lift Station Rehab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70,242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56.19%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83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Pond Liner WWTP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6,588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300,000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   2.20%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391012"/>
                  </a:ext>
                </a:extLst>
              </a:tr>
              <a:tr h="345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Internet Towers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$ 129,150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(100.00)%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620327"/>
                  </a:ext>
                </a:extLst>
              </a:tr>
              <a:tr h="155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83094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 ROUTINE &amp; MAJOR CAPITAL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959,779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$1,267,000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     75.75%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4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5948E-1B97-4220-A442-267C39A6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4E60E4B0-FE1B-4D8E-8382-B71D2E209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40453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{174E09B8-DFB0-49FE-92FF-19DC1C0B85F2}tf22712842_win32</Template>
  <TotalTime>1164</TotalTime>
  <Words>790</Words>
  <Application>Microsoft Office PowerPoint</Application>
  <PresentationFormat>Widescreen</PresentationFormat>
  <Paragraphs>313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Bookman Old Style</vt:lpstr>
      <vt:lpstr>Calibri</vt:lpstr>
      <vt:lpstr>Franklin Gothic Book</vt:lpstr>
      <vt:lpstr>1_RetrospectVTI</vt:lpstr>
      <vt:lpstr>4th Quarter Financial Report</vt:lpstr>
      <vt:lpstr>General Fund Revenue Analysis 10/1/21- 09/30/22 </vt:lpstr>
      <vt:lpstr>General Fund Expenditure Analysis 10/1/21- 09/30/22 </vt:lpstr>
      <vt:lpstr>General Fund Capital Expenditures 10/1/21- 09/30/22 </vt:lpstr>
      <vt:lpstr>Utility Fund Revenue Analysis 10/1/21- 09/30/22 </vt:lpstr>
      <vt:lpstr>Utility Fund Expenditure Analysis 10/1/21- 09/30/22   </vt:lpstr>
      <vt:lpstr>Utility Fund Capital Expenditures 10/1/21- 09/30/22 </vt:lpstr>
      <vt:lpstr>Utility Fund Capital Expenditures 10/1/21- 09/30/22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Quarter Financial Report</dc:title>
  <dc:creator>Margie Cardenas</dc:creator>
  <cp:lastModifiedBy>Margie Cardenas</cp:lastModifiedBy>
  <cp:revision>55</cp:revision>
  <cp:lastPrinted>2022-07-11T19:24:27Z</cp:lastPrinted>
  <dcterms:created xsi:type="dcterms:W3CDTF">2022-01-07T19:58:00Z</dcterms:created>
  <dcterms:modified xsi:type="dcterms:W3CDTF">2022-10-10T15:23:37Z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