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98" r:id="rId5"/>
    <p:sldId id="300" r:id="rId6"/>
    <p:sldId id="302" r:id="rId7"/>
    <p:sldId id="305" r:id="rId8"/>
    <p:sldId id="303" r:id="rId9"/>
    <p:sldId id="304" r:id="rId10"/>
    <p:sldId id="306" r:id="rId11"/>
    <p:sldId id="307" r:id="rId12"/>
    <p:sldId id="30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B3B2-24D8-084A-D869-05B41E9DC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F55B4-B63F-3318-6422-B1E7CF1C3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A59E-2C9C-CE5B-527E-4295AE97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42381-40AC-6EEF-780C-47F062FA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FC6D7-CA9F-6628-4374-532CBC74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8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531C-FDF8-D8B6-7F3E-742B1661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197CE-52DB-44B6-DD59-6FF69FA9A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7A751-A636-9C59-D402-BFC9E6A4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271B-20E4-E8FC-677D-EC19B69A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D4ED-7D3B-73CD-6320-10B2C5A8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19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4BFCC-8B5E-7CBF-9199-8435BBD1B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A5825-1D16-9B55-2733-2E5284E93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9929D-D196-C9CE-10E9-D6944B20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71DBC-0A05-F3D3-98E5-3D286547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FE14C-D6A6-E323-44A8-4FEE5AF2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537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FACE-958C-A344-9C17-7A2FBBF2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3F49-2D87-B24F-359C-5DC8F1014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00063-F8D7-4DAC-2FB0-AB82FBFD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2DFBF-45FA-5F63-3349-16AB7606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4D20C-17CF-0C03-4528-7EC30DB9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5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C125-89DA-CEF3-520E-B42A96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BEBC-2F7D-2C6C-E5B6-72832725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90299-8FEA-9452-01DF-74295792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6A175-CDFC-1E93-415F-074F281C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D3D36-B4AD-2D7E-90F0-81C7B8DC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9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16E5-4EBC-D332-1691-C3C17C65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881A-4A87-B5EE-1C15-297BACDB6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E033B-DF9A-B435-E34D-C24E28CC1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2A93A-EED6-0CA4-51B5-AB291D50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CBC3D-3540-95BC-AA38-DE3D4B37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30B75-1829-CFAD-5EC3-B855039D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5DE6-A885-1485-719C-2A9B7C30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779B2-56FB-05F4-8E7F-26A2E1B28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7A2FE-F146-0F9C-158C-4E478B3F9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3CF8B-5EB4-A252-8BC8-30D3B5E8D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00CFC-1AAD-2F79-BAC3-53A6A3F49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D5D59-5328-25CB-2756-CDCB3BB0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94B1E-96D7-6606-70DE-D45AEDB4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BEDA8-27F0-BABD-0B4B-2044C9AD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04D1-C940-F190-3501-D3A176DD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186B4-9B45-CF1E-C1B3-64352B49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91C2-2BA4-A16E-81C5-B76DBA24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C8671-12F6-2422-6EB6-30F8CF7C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5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42AE8-513B-14C1-B840-CA633641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27FD5-91D0-313F-452B-1A6440E2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DC894-58AC-9B0E-D03D-F09FA45F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0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47AE-FEF2-F16B-873E-9CD3379E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98CB-EB0B-4884-342C-D16F5E09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860CE-1E87-0B84-F14D-32122DDD1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ADD86-DF0D-1A04-D78E-ED682A45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CE1D0-B867-7608-9E70-748B8DC4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6D94C-DAD0-714E-6CCC-9FF804B3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B6F7-8DE1-97AE-961D-86371437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ADD86-88B4-DE37-7BE0-FDE539E20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E6E67-C432-43F5-FFC6-1A3C660DA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E73E1-CCB7-FD67-B83F-B7580EA1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C8750-9E61-8ADE-2EA0-CB87FFDF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83FFF-620A-6914-0CE7-D5E3E408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5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A2ABB-1D98-900D-7179-E4C6A0E6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98DB4-C429-3A85-6140-125AEC59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33A4C-C181-311F-679F-D14751F9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6E647-EB68-A1AB-E40F-E1CAD09D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434F-2286-A95A-4FF2-F597047A2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25" y="79128"/>
            <a:ext cx="12025410" cy="66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6620" y="1475234"/>
            <a:ext cx="4581331" cy="2901694"/>
          </a:xfrm>
          <a:solidFill>
            <a:schemeClr val="bg1">
              <a:lumMod val="95000"/>
              <a:lumOff val="5000"/>
            </a:schemeClr>
          </a:solidFill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Bookman Old Style" panose="02050604050505020204" pitchFamily="18" charset="0"/>
              </a:rPr>
              <a:t>2</a:t>
            </a:r>
            <a:r>
              <a:rPr lang="en-US" sz="4000" baseline="30000" dirty="0">
                <a:solidFill>
                  <a:schemeClr val="tx1"/>
                </a:solidFill>
                <a:latin typeface="Bookman Old Style" panose="02050604050505020204" pitchFamily="18" charset="0"/>
              </a:rPr>
              <a:t>nd</a:t>
            </a:r>
            <a:r>
              <a:rPr lang="en-US" sz="4000" dirty="0">
                <a:solidFill>
                  <a:schemeClr val="tx1"/>
                </a:solidFill>
                <a:latin typeface="Bookman Old Style" panose="02050604050505020204" pitchFamily="18" charset="0"/>
              </a:rPr>
              <a:t> Quarter Financial Report</a:t>
            </a:r>
            <a:br>
              <a:rPr lang="en-US" sz="44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br>
              <a:rPr lang="en-US" sz="44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CITY OF HORSESHOE BAY</a:t>
            </a:r>
            <a:b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FISCAL YEAR 2023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94" y="311770"/>
            <a:ext cx="10964411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Revenue Analysis</a:t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10/1/22 - 03/31/23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587087"/>
              </p:ext>
            </p:extLst>
          </p:nvPr>
        </p:nvGraphicFramePr>
        <p:xfrm>
          <a:off x="613794" y="2055303"/>
          <a:ext cx="10964409" cy="41189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180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58537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732035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732035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55949">
                <a:tc>
                  <a:txBody>
                    <a:bodyPr/>
                    <a:lstStyle/>
                    <a:p>
                      <a:pPr algn="l"/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pPr algn="l"/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FISCAL year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2023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$388,522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$748,600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51.90%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 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$194,208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$390,500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49.73%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50.00%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$7,253,931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$9,172,850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79.08%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$15,466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$32,750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47.22%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$546,493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$691,250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79.06%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Street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$701,577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$956,450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73.35%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$450,431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79.02%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$230,907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1539.38%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u="none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u="none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61101"/>
                  </a:ext>
                </a:extLst>
              </a:tr>
              <a:tr h="314822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$9,786,035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12,586,400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77.75%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05" y="320159"/>
            <a:ext cx="10981189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Expenditure Analysis</a:t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10/1/22 - 03/31/23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971564"/>
              </p:ext>
            </p:extLst>
          </p:nvPr>
        </p:nvGraphicFramePr>
        <p:xfrm>
          <a:off x="605406" y="2055303"/>
          <a:ext cx="10981188" cy="41189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5019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58566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736216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736216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FISCAL YEAR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2023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$1,418,447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$2,881,000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49.23%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Technical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$103,389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$219,100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47.19%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 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$1,372,043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$3,340,100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41.08%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$1,447,384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$3,016,050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47.99%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Animal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$56,293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$211,650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26.60%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$588,166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$1,234,450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47.65%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Street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$280,008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$797,750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35.10%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$308,839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$655,000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47.15%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88090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$5,574,569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$12,355,100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45.12%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4811"/>
            <a:ext cx="109728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Capital Expenditures</a:t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10/1/22 - 03/31/23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69825"/>
              </p:ext>
            </p:extLst>
          </p:nvPr>
        </p:nvGraphicFramePr>
        <p:xfrm>
          <a:off x="609600" y="2055303"/>
          <a:ext cx="10972801" cy="412737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5996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73481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740405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62825"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FYTD Ending 03.31.23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FISCAL YEAR</a:t>
                      </a:r>
                    </a:p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2023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Emergency Equip Replacement (ADM)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$6,590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32.95%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2 Brush Truck Replacement (FD)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$405,000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Replacement Vehicle (PD)</a:t>
                      </a:r>
                      <a:endParaRPr lang="en-US" sz="13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Compliance Officer Truck (DEV)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$57,000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567761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Street Upgrades</a:t>
                      </a:r>
                      <a:endParaRPr lang="en-US" sz="13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$2,100,000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Seal-Coating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$167,981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$750,000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22.40%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97046"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$174,571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$3,392,000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5.15%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4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1770"/>
            <a:ext cx="109728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 Fund Revenue Analysis</a:t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10/1/22 - 03/31/23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753739"/>
              </p:ext>
            </p:extLst>
          </p:nvPr>
        </p:nvGraphicFramePr>
        <p:xfrm>
          <a:off x="609600" y="2063692"/>
          <a:ext cx="10972800" cy="410921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506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42580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742580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74258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92037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FISCAL YEAR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2023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$237,017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$805,000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29.44%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$2,544,627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$5,781,400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44.01%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$2,252,923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$4,561,900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49.39%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Recycling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$686,984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$1,328,600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51.71%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Standby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$15,878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$3,500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453.67%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51718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$5,737,429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$12,481,150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45.97%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5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85" y="302003"/>
            <a:ext cx="10964411" cy="146807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Utilities Fund Expenditure Analysis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10/1/22 - 03/31/23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796763"/>
              </p:ext>
            </p:extLst>
          </p:nvPr>
        </p:nvGraphicFramePr>
        <p:xfrm>
          <a:off x="620785" y="2055303"/>
          <a:ext cx="10964411" cy="411899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296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4048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740483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740483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57654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FISCAL YEAR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2023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$1,061,527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$2,393,150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44.36%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$790,792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$1,489,750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53.08%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$776,736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$1,480,850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52.45%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$355,608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$700,250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50.78%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$1,162,658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$2,015,850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57.68%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- Recycling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$529,487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$1,122,300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47.18%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$587,159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$1,710,820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34.32%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46134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$5,263,967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$10,912,970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48.24%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09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94" y="303381"/>
            <a:ext cx="10964411" cy="147508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Utilities Fund Capital Expenditures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10/1/22 - 03/31/23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323413"/>
              </p:ext>
            </p:extLst>
          </p:nvPr>
        </p:nvGraphicFramePr>
        <p:xfrm>
          <a:off x="613794" y="2055303"/>
          <a:ext cx="10964411" cy="41189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50191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26422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736209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55517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FISCAL YEAR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2023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Meter Replacement &amp; AMI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$40,080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53.44%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Emergency Equipment Replace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$53,565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89.28%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Heavy Equipment Replacement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Replace Obsolete Grinder Systems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6807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Replace Service Truck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$58,865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98.11%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Maintenance Tech 2 Ton Truck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$83,817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69.85%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249903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Security System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$16,158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64.63%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314861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39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2004"/>
            <a:ext cx="10972800" cy="147646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 Fund Capital Expenditures</a:t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10/1/22 - 03/31/23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827447"/>
              </p:ext>
            </p:extLst>
          </p:nvPr>
        </p:nvGraphicFramePr>
        <p:xfrm>
          <a:off x="609600" y="2063691"/>
          <a:ext cx="10972800" cy="41106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5996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732015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05438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FISCAL YEAR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2023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Lackawana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Lift Station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$51,792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-100.00%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Pond Liner - WWTP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$84,619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$1,100,000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Blisters Gold LS Rehabilitation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$125,000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00.47%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Storage Tank Rehabilitation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247989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565187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Hazard Mitigation Grant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$63,000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00.00%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3779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Towers for Internet (Llano ARPA)</a:t>
                      </a: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$7,122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1.42%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944170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$396,611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 $2,828,000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14.02%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4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948E-1B97-4220-A442-267C39A6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QUESTIONS</a:t>
            </a:r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4E60E4B0-FE1B-4D8E-8382-B71D2E209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0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30AAF7CCFE74F8A806B83AF04F82A" ma:contentTypeVersion="11" ma:contentTypeDescription="Create a new document." ma:contentTypeScope="" ma:versionID="5cafa1b34a74278858bed3afee9bb6ef">
  <xsd:schema xmlns:xsd="http://www.w3.org/2001/XMLSchema" xmlns:xs="http://www.w3.org/2001/XMLSchema" xmlns:p="http://schemas.microsoft.com/office/2006/metadata/properties" xmlns:ns2="c8c8e122-2a41-4e8d-9f2c-9ebce7b3cedc" xmlns:ns3="c6162f82-c14a-4cc9-86a7-ee9aede1c614" targetNamespace="http://schemas.microsoft.com/office/2006/metadata/properties" ma:root="true" ma:fieldsID="f2762c0687a0c8d83de37614a96bcc2e" ns2:_="" ns3:_="">
    <xsd:import namespace="c8c8e122-2a41-4e8d-9f2c-9ebce7b3cedc"/>
    <xsd:import namespace="c6162f82-c14a-4cc9-86a7-ee9aede1c6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8e122-2a41-4e8d-9f2c-9ebce7b3c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62f82-c14a-4cc9-86a7-ee9aede1c61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9BFD2C-7049-4914-83DE-A56A3B181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8e122-2a41-4e8d-9f2c-9ebce7b3cedc"/>
    <ds:schemaRef ds:uri="c6162f82-c14a-4cc9-86a7-ee9aede1c6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655</Words>
  <Application>Microsoft Office PowerPoint</Application>
  <PresentationFormat>Widescreen</PresentationFormat>
  <Paragraphs>275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2nd Quarter Financial Report  CITY OF HORSESHOE BAY FISCAL YEAR 2023</vt:lpstr>
      <vt:lpstr>General Fund Revenue Analysis 10/1/22 - 03/31/23</vt:lpstr>
      <vt:lpstr>General Fund Expenditure Analysis 10/1/22 - 03/31/23</vt:lpstr>
      <vt:lpstr>General Fund Capital Expenditures 10/1/22 - 03/31/23</vt:lpstr>
      <vt:lpstr>Utilities Fund Revenue Analysis 10/1/22 - 03/31/23</vt:lpstr>
      <vt:lpstr>Utilities Fund Expenditure Analysis 10/1/22 - 03/31/23 </vt:lpstr>
      <vt:lpstr>Utilities Fund Capital Expenditures 10/1/22 - 03/31/23</vt:lpstr>
      <vt:lpstr>Utilities Fund Capital Expenditures 10/1/22 - 03/31/23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Quarter Financial Report</dc:title>
  <dc:creator>Margie Cardenas</dc:creator>
  <cp:lastModifiedBy>Christopher Thomas</cp:lastModifiedBy>
  <cp:revision>36</cp:revision>
  <cp:lastPrinted>2022-01-11T20:12:08Z</cp:lastPrinted>
  <dcterms:created xsi:type="dcterms:W3CDTF">2022-01-07T19:58:00Z</dcterms:created>
  <dcterms:modified xsi:type="dcterms:W3CDTF">2023-05-23T16:03:02Z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0x01010096730AAF7CCFE74F8A806B83AF04F82A</vt:lpwstr>
  </property>
  <property fmtid="{D5CDD505-2E9C-101B-9397-08002B2CF9AE}" pid="3" name="Order">
    <vt:r8>256600</vt:r8>
  </property>
</Properties>
</file>