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43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E1E8E-1B22-6E6C-C59B-91A1470F19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6CDC5F-10B3-58EC-460A-59C0815264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6349BB-1198-9F4F-A248-9F8A6BEB7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BFC-6EA6-4E7B-92C9-A1AB0EB1BFD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F0E98-86DF-73C9-5826-645A86863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3410E-FF38-4205-79FE-714E73495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0630-16B1-4B8B-A186-2CACF01AD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83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AC4F3-CA20-5956-C705-AE245C299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163E9A-C412-F3EF-C9C4-EFF1424401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CFBE-400C-1EA2-0883-35246C2F0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BFC-6EA6-4E7B-92C9-A1AB0EB1BFD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E8F4CA-FA8C-75B1-0084-E3A1CA08E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29F2C-9C1F-7A53-4FCA-F192A3954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0630-16B1-4B8B-A186-2CACF01AD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354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7EF969-B41C-298E-60CD-0FF2B28938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1FF6FD-D328-9D57-415A-2C8B4B91A1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CA95DA-4223-2590-44F4-A4D51D8A4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BFC-6EA6-4E7B-92C9-A1AB0EB1BFD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791318-B31D-CA04-F3E6-36F37B9E2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4BFFF3-0967-D81A-A3B8-2154FB594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0630-16B1-4B8B-A186-2CACF01AD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810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E643F-628C-EC92-DF8D-ADA0E6861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8BC24-7FD0-B3A9-E8C0-808E7296E9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CCF1F1-AAE1-A753-6243-2247AC861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BFC-6EA6-4E7B-92C9-A1AB0EB1BFD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C499D3-CE55-066D-DBFF-F5A9E6AB3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CBF4C7-6177-FF38-AF7F-3DB028D74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0630-16B1-4B8B-A186-2CACF01AD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51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B4350-46E8-8517-7D20-F21A3C0E1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BB88BB-F3A2-E132-1536-BCD03E9A5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F1AE26-E635-64E5-BF60-ECC6D0C3E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BFC-6EA6-4E7B-92C9-A1AB0EB1BFD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395DDF-4C72-72EC-F776-023CE6630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6195E-5664-9DB3-2310-C4F9BDA50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0630-16B1-4B8B-A186-2CACF01AD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047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20AFE-DF12-A796-3046-705BBE0E6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73325-9DBD-2834-5CBF-01D69BE902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E973BD-B02B-3F86-A5FB-0BA77A7F3F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AB95C7-6C6C-7C16-4729-2CF6FAE81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BFC-6EA6-4E7B-92C9-A1AB0EB1BFD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7E5254-D87E-F140-F996-792B1785C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EDA319-A832-BA74-3603-18EE3A588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0630-16B1-4B8B-A186-2CACF01AD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705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E7A58-1DA2-E698-6965-DAD02437D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486E07-BE56-6D5D-314B-8EF8626067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208D96-68F5-5D14-02DA-530D1A5D58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1F5F38-5C24-4044-28E2-8F47418E5F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BD434E-B556-2320-5A07-CF25DC87FE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1FC62E-C61C-08D4-87FB-9641A0C13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BFC-6EA6-4E7B-92C9-A1AB0EB1BFD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90F28D-4909-F349-BD86-9B5B55A0F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B15004-83DE-987C-46DA-C29B41752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0630-16B1-4B8B-A186-2CACF01AD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471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03632-2D81-8756-388E-C67DD1A05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2B9789-5DDF-A8B7-4421-30B0A25A9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BFC-6EA6-4E7B-92C9-A1AB0EB1BFD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151E37-7851-E1DE-674C-4C947E3F2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9E80B6-9846-C295-6D2F-96AFCA413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0630-16B1-4B8B-A186-2CACF01AD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17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FA9DF9-6424-6CA3-C92D-6176FFAB5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BFC-6EA6-4E7B-92C9-A1AB0EB1BFD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319503-6BE4-9D63-258C-F5A8B55BA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718BDA-E6BC-BD40-A45B-1511E20E1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0630-16B1-4B8B-A186-2CACF01AD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532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5A797-3399-26A5-5DFC-562EE9715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71DFC-8F8F-715A-0977-E09026F33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B64C51-E743-C6DB-27C2-7A1B0820B1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F1EA98-722E-4A4D-5FB4-C0909F915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BFC-6EA6-4E7B-92C9-A1AB0EB1BFD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090A20-02BF-8E36-4649-097B1A5CF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85391D-9DFA-F641-3C16-C4DDDF466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0630-16B1-4B8B-A186-2CACF01AD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49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3AA93-9A19-47D2-D51D-A2F336750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C60423-7BD0-C829-6E43-CAC152DE3B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683E57-032A-1F75-0854-BD142AF792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82148C-40AA-544A-5785-96734C219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BFC-6EA6-4E7B-92C9-A1AB0EB1BFD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68B54C-F13A-FBBD-7D01-F5C866D7A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33419F-237D-4531-0E1E-CD5877237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0630-16B1-4B8B-A186-2CACF01AD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261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1647C8-B67D-42CD-3767-2CE503C86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0D0F4B-1E03-1D81-1FBF-34082064FA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D78527-48BA-FD01-DE11-54230F7168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39BFC-6EA6-4E7B-92C9-A1AB0EB1BFD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451F73-645F-58E1-1394-80A2F01D04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EF284-FABF-D2D7-065A-D1F6227003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30630-16B1-4B8B-A186-2CACF01AD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408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6EB877AE-4C03-83C8-752D-9DD65C4B474B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" y="0"/>
            <a:ext cx="1216152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6C50DDF4-0889-CC56-986C-EF24F8A1BA8B}"/>
              </a:ext>
            </a:extLst>
          </p:cNvPr>
          <p:cNvSpPr>
            <a:spLocks noGrp="1"/>
          </p:cNvSpPr>
          <p:nvPr/>
        </p:nvSpPr>
        <p:spPr>
          <a:xfrm>
            <a:off x="7000819" y="688258"/>
            <a:ext cx="4581331" cy="3205316"/>
          </a:xfrm>
          <a:prstGeom prst="rect">
            <a:avLst/>
          </a:prstGeom>
          <a:solidFill>
            <a:sysClr val="windowText" lastClr="000000">
              <a:lumMod val="95000"/>
              <a:lumOff val="5000"/>
            </a:sysClr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ysClr val="window" lastClr="FFFFFF"/>
                </a:solidFill>
                <a:latin typeface="Calibri Light" panose="020F0302020204030204"/>
              </a:defRPr>
            </a:lvl1pPr>
          </a:lstStyle>
          <a:p>
            <a:r>
              <a:rPr lang="en-US" sz="4000" dirty="0">
                <a:solidFill>
                  <a:sysClr val="window" lastClr="FFFFFF"/>
                </a:solidFill>
                <a:latin typeface="Bookman Old Style" panose="02050604050505020204" pitchFamily="18" charset="0"/>
              </a:rPr>
              <a:t>3rd Quarter Financial Report</a:t>
            </a:r>
            <a:br>
              <a:rPr lang="en-US" sz="4400" dirty="0">
                <a:solidFill>
                  <a:sysClr val="window" lastClr="FFFFFF"/>
                </a:solidFill>
                <a:latin typeface="Bookman Old Style" panose="02050604050505020204" pitchFamily="18" charset="0"/>
              </a:rPr>
            </a:br>
            <a:br>
              <a:rPr lang="en-US" sz="4400" dirty="0">
                <a:solidFill>
                  <a:sysClr val="window" lastClr="FFFFFF"/>
                </a:solidFill>
                <a:latin typeface="Bookman Old Style" panose="02050604050505020204" pitchFamily="18" charset="0"/>
              </a:rPr>
            </a:br>
            <a:r>
              <a:rPr lang="en-US" sz="2200" dirty="0">
                <a:solidFill>
                  <a:sysClr val="window" lastClr="FFFFFF"/>
                </a:solidFill>
                <a:latin typeface="Bookman Old Style" panose="02050604050505020204" pitchFamily="18" charset="0"/>
              </a:rPr>
              <a:t>CITY OF HORSESHOE BAY</a:t>
            </a:r>
            <a:br>
              <a:rPr lang="en-US" sz="2200" dirty="0">
                <a:solidFill>
                  <a:sysClr val="window" lastClr="FFFFFF"/>
                </a:solidFill>
                <a:latin typeface="Bookman Old Style" panose="02050604050505020204" pitchFamily="18" charset="0"/>
              </a:rPr>
            </a:br>
            <a:r>
              <a:rPr lang="en-US" sz="2200" dirty="0">
                <a:solidFill>
                  <a:sysClr val="window" lastClr="FFFFFF"/>
                </a:solidFill>
                <a:latin typeface="Bookman Old Style" panose="02050604050505020204" pitchFamily="18" charset="0"/>
              </a:rPr>
              <a:t>FISCAL YEAR 2023</a:t>
            </a:r>
          </a:p>
        </p:txBody>
      </p:sp>
    </p:spTree>
    <p:extLst>
      <p:ext uri="{BB962C8B-B14F-4D97-AF65-F5344CB8AC3E}">
        <p14:creationId xmlns:p14="http://schemas.microsoft.com/office/powerpoint/2010/main" val="2313863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E472F-422D-0D86-778F-6F82F5701458}"/>
              </a:ext>
            </a:extLst>
          </p:cNvPr>
          <p:cNvSpPr>
            <a:spLocks noGrp="1"/>
          </p:cNvSpPr>
          <p:nvPr/>
        </p:nvSpPr>
        <p:spPr>
          <a:xfrm>
            <a:off x="613794" y="240339"/>
            <a:ext cx="10964411" cy="16631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ysClr val="windowText" lastClr="000000"/>
                </a:solidFill>
                <a:latin typeface="Calibri Light" panose="020F0302020204030204"/>
              </a:defRPr>
            </a:lvl1pPr>
          </a:lstStyle>
          <a:p>
            <a:pPr algn="ctr"/>
            <a:r>
              <a:rPr lang="en-US" sz="48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Fund Revenues</a:t>
            </a:r>
            <a:br>
              <a:rPr lang="en-US" sz="4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10/1/22 - 06/30/23</a:t>
            </a:r>
            <a:endParaRPr lang="en-US" sz="40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73BA2E10-7B89-3886-312D-6E15080422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261405"/>
              </p:ext>
            </p:extLst>
          </p:nvPr>
        </p:nvGraphicFramePr>
        <p:xfrm>
          <a:off x="613794" y="2091266"/>
          <a:ext cx="10964412" cy="44500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107496">
                  <a:extLst>
                    <a:ext uri="{9D8B030D-6E8A-4147-A177-3AD203B41FA5}">
                      <a16:colId xmlns:a16="http://schemas.microsoft.com/office/drawing/2014/main" val="1141708687"/>
                    </a:ext>
                  </a:extLst>
                </a:gridCol>
                <a:gridCol w="2295330">
                  <a:extLst>
                    <a:ext uri="{9D8B030D-6E8A-4147-A177-3AD203B41FA5}">
                      <a16:colId xmlns:a16="http://schemas.microsoft.com/office/drawing/2014/main" val="772711397"/>
                    </a:ext>
                  </a:extLst>
                </a:gridCol>
                <a:gridCol w="2276670">
                  <a:extLst>
                    <a:ext uri="{9D8B030D-6E8A-4147-A177-3AD203B41FA5}">
                      <a16:colId xmlns:a16="http://schemas.microsoft.com/office/drawing/2014/main" val="3894480976"/>
                    </a:ext>
                  </a:extLst>
                </a:gridCol>
                <a:gridCol w="2284916">
                  <a:extLst>
                    <a:ext uri="{9D8B030D-6E8A-4147-A177-3AD203B41FA5}">
                      <a16:colId xmlns:a16="http://schemas.microsoft.com/office/drawing/2014/main" val="3855168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DEPARTMENT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FY 23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 OF JUNE 30</a:t>
                      </a:r>
                      <a:r>
                        <a:rPr lang="en-US" baseline="30000" dirty="0"/>
                        <a:t>TH</a:t>
                      </a:r>
                      <a:endParaRPr lang="en-US" dirty="0"/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 OF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6190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Administration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$748,600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$589,313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78.72%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91574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Fire Department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$390,500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$300,047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76.84%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421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Emergency Service District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$9,000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$6,750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75.00%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55346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Taxes/Franchise Fees</a:t>
                      </a:r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$9,492,100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$8,197,699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86.36%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643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Police Department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$32,750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$41,978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128.18%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0085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Development Services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$715,250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$827,146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115.64%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439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Street Maintenance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$1,038,000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$844,873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81.39%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54567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Mowing &amp; Clearing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$570,000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$496,979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87.19%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684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Interest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$475,000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$395,482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83.26%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3512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0964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/>
                        <a:t>TOTAL</a:t>
                      </a:r>
                      <a:endParaRPr lang="en-US" b="1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$13,471,200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$11,700,267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86.85%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9179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931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53C60-3D99-FB7C-F018-D36C92A22C22}"/>
              </a:ext>
            </a:extLst>
          </p:cNvPr>
          <p:cNvSpPr>
            <a:spLocks noGrp="1"/>
          </p:cNvSpPr>
          <p:nvPr/>
        </p:nvSpPr>
        <p:spPr>
          <a:xfrm>
            <a:off x="613794" y="240339"/>
            <a:ext cx="10964411" cy="16631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ysClr val="windowText" lastClr="000000"/>
                </a:solidFill>
                <a:latin typeface="Calibri Light" panose="020F0302020204030204"/>
              </a:defRPr>
            </a:lvl1pPr>
          </a:lstStyle>
          <a:p>
            <a:pPr algn="ctr"/>
            <a:r>
              <a:rPr lang="en-US" sz="48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Fund Expenditures</a:t>
            </a:r>
            <a:br>
              <a:rPr lang="en-US" sz="4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10/1/22 - 06/30/23</a:t>
            </a:r>
            <a:endParaRPr lang="en-US" sz="40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7">
            <a:extLst>
              <a:ext uri="{FF2B5EF4-FFF2-40B4-BE49-F238E27FC236}">
                <a16:creationId xmlns:a16="http://schemas.microsoft.com/office/drawing/2014/main" id="{DA034EED-F65D-ADA7-0558-E53BF394D8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660048"/>
              </p:ext>
            </p:extLst>
          </p:nvPr>
        </p:nvGraphicFramePr>
        <p:xfrm>
          <a:off x="613794" y="2091266"/>
          <a:ext cx="10964412" cy="44500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107496">
                  <a:extLst>
                    <a:ext uri="{9D8B030D-6E8A-4147-A177-3AD203B41FA5}">
                      <a16:colId xmlns:a16="http://schemas.microsoft.com/office/drawing/2014/main" val="1141708687"/>
                    </a:ext>
                  </a:extLst>
                </a:gridCol>
                <a:gridCol w="2295330">
                  <a:extLst>
                    <a:ext uri="{9D8B030D-6E8A-4147-A177-3AD203B41FA5}">
                      <a16:colId xmlns:a16="http://schemas.microsoft.com/office/drawing/2014/main" val="772711397"/>
                    </a:ext>
                  </a:extLst>
                </a:gridCol>
                <a:gridCol w="2276670">
                  <a:extLst>
                    <a:ext uri="{9D8B030D-6E8A-4147-A177-3AD203B41FA5}">
                      <a16:colId xmlns:a16="http://schemas.microsoft.com/office/drawing/2014/main" val="3894480976"/>
                    </a:ext>
                  </a:extLst>
                </a:gridCol>
                <a:gridCol w="2284916">
                  <a:extLst>
                    <a:ext uri="{9D8B030D-6E8A-4147-A177-3AD203B41FA5}">
                      <a16:colId xmlns:a16="http://schemas.microsoft.com/office/drawing/2014/main" val="3855168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DEPARTMENT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FY 23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 OF JUNE 30</a:t>
                      </a:r>
                      <a:r>
                        <a:rPr lang="en-US" baseline="30000" dirty="0"/>
                        <a:t>TH</a:t>
                      </a:r>
                      <a:endParaRPr lang="en-US" dirty="0"/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 OF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6190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Administration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$2,929,000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$1,911,788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65.27%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91574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Technical Services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$219,100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$161,561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73.74%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421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Fire Department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$3,340,100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$2,058,876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61.64%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55346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Police Department</a:t>
                      </a:r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$3,016,050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$2,133,493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70.74%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643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Animal Control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$211,650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$94,806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44.79%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0085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Development Services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$1,258,450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$859,456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68.29%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439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Street Maintenance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$1,841,850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$521,172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28.30%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54567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Mowing &amp; Clearing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$655,000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$469,286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71.65%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684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3512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0964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/>
                        <a:t>TOTAL</a:t>
                      </a:r>
                      <a:endParaRPr lang="en-US" b="1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$13,471,200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$8,210,438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60.95%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9179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6711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C2085-7017-C42F-BB53-75AD5D893144}"/>
              </a:ext>
            </a:extLst>
          </p:cNvPr>
          <p:cNvSpPr>
            <a:spLocks noGrp="1"/>
          </p:cNvSpPr>
          <p:nvPr/>
        </p:nvSpPr>
        <p:spPr>
          <a:xfrm>
            <a:off x="613794" y="240339"/>
            <a:ext cx="10964411" cy="16631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ysClr val="windowText" lastClr="000000"/>
                </a:solidFill>
                <a:latin typeface="Calibri Light" panose="020F0302020204030204"/>
              </a:defRPr>
            </a:lvl1pPr>
          </a:lstStyle>
          <a:p>
            <a:pPr algn="ctr"/>
            <a:r>
              <a:rPr lang="en-US" sz="48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Fund Capital Projects</a:t>
            </a:r>
            <a:br>
              <a:rPr lang="en-US" sz="4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10/1/22 - 06/30/23</a:t>
            </a:r>
            <a:endParaRPr lang="en-US" sz="40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7">
            <a:extLst>
              <a:ext uri="{FF2B5EF4-FFF2-40B4-BE49-F238E27FC236}">
                <a16:creationId xmlns:a16="http://schemas.microsoft.com/office/drawing/2014/main" id="{3636F109-25A1-F22E-3835-A3B872A082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235839"/>
              </p:ext>
            </p:extLst>
          </p:nvPr>
        </p:nvGraphicFramePr>
        <p:xfrm>
          <a:off x="613794" y="2091266"/>
          <a:ext cx="10964412" cy="44500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107496">
                  <a:extLst>
                    <a:ext uri="{9D8B030D-6E8A-4147-A177-3AD203B41FA5}">
                      <a16:colId xmlns:a16="http://schemas.microsoft.com/office/drawing/2014/main" val="1141708687"/>
                    </a:ext>
                  </a:extLst>
                </a:gridCol>
                <a:gridCol w="2295330">
                  <a:extLst>
                    <a:ext uri="{9D8B030D-6E8A-4147-A177-3AD203B41FA5}">
                      <a16:colId xmlns:a16="http://schemas.microsoft.com/office/drawing/2014/main" val="772711397"/>
                    </a:ext>
                  </a:extLst>
                </a:gridCol>
                <a:gridCol w="2276670">
                  <a:extLst>
                    <a:ext uri="{9D8B030D-6E8A-4147-A177-3AD203B41FA5}">
                      <a16:colId xmlns:a16="http://schemas.microsoft.com/office/drawing/2014/main" val="3894480976"/>
                    </a:ext>
                  </a:extLst>
                </a:gridCol>
                <a:gridCol w="2284916">
                  <a:extLst>
                    <a:ext uri="{9D8B030D-6E8A-4147-A177-3AD203B41FA5}">
                      <a16:colId xmlns:a16="http://schemas.microsoft.com/office/drawing/2014/main" val="3855168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PROJECT (DEPT)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FY 23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 OF JUNE 30</a:t>
                      </a:r>
                      <a:r>
                        <a:rPr lang="en-US" baseline="30000" dirty="0"/>
                        <a:t>TH</a:t>
                      </a:r>
                      <a:endParaRPr lang="en-US" dirty="0"/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 OF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6190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Emergency Equipment Replacement (ADM)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$20,000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$6,590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32.95%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91574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Brush Truck Replacement x2 (FIRE)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$405,000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0.00%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421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Replacement Vehicle (POLICE)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$60,000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0.00%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55346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Truck for Compliance Officer (DEV SERV)</a:t>
                      </a:r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$57,000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0.00%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643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Seal-Coating (PW)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$750,000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$561,205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74.83%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0085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Street Upgrades (PW)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$3,100,000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0.00%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439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54567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0684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3512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0964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/>
                        <a:t>TOTAL</a:t>
                      </a:r>
                      <a:endParaRPr lang="en-US" b="1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$4,392,000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$567,795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12.93%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9179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1895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92FD0-C2D2-BF72-A441-A418E73769E2}"/>
              </a:ext>
            </a:extLst>
          </p:cNvPr>
          <p:cNvSpPr>
            <a:spLocks noGrp="1"/>
          </p:cNvSpPr>
          <p:nvPr/>
        </p:nvSpPr>
        <p:spPr>
          <a:xfrm>
            <a:off x="613794" y="240339"/>
            <a:ext cx="10964411" cy="16631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ysClr val="windowText" lastClr="000000"/>
                </a:solidFill>
                <a:latin typeface="Calibri Light" panose="020F0302020204030204"/>
              </a:defRPr>
            </a:lvl1pPr>
          </a:lstStyle>
          <a:p>
            <a:pPr algn="ctr"/>
            <a:r>
              <a:rPr lang="en-US" sz="48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Utilities Fund Revenues</a:t>
            </a:r>
            <a:br>
              <a:rPr lang="en-US" sz="4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10/1/22 - 06/30/23</a:t>
            </a:r>
            <a:endParaRPr lang="en-US" sz="40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7">
            <a:extLst>
              <a:ext uri="{FF2B5EF4-FFF2-40B4-BE49-F238E27FC236}">
                <a16:creationId xmlns:a16="http://schemas.microsoft.com/office/drawing/2014/main" id="{597D6B98-E4C8-BF3D-8AD9-B009B765FA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667331"/>
              </p:ext>
            </p:extLst>
          </p:nvPr>
        </p:nvGraphicFramePr>
        <p:xfrm>
          <a:off x="613794" y="2091266"/>
          <a:ext cx="10964412" cy="44500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107496">
                  <a:extLst>
                    <a:ext uri="{9D8B030D-6E8A-4147-A177-3AD203B41FA5}">
                      <a16:colId xmlns:a16="http://schemas.microsoft.com/office/drawing/2014/main" val="1141708687"/>
                    </a:ext>
                  </a:extLst>
                </a:gridCol>
                <a:gridCol w="2295330">
                  <a:extLst>
                    <a:ext uri="{9D8B030D-6E8A-4147-A177-3AD203B41FA5}">
                      <a16:colId xmlns:a16="http://schemas.microsoft.com/office/drawing/2014/main" val="772711397"/>
                    </a:ext>
                  </a:extLst>
                </a:gridCol>
                <a:gridCol w="2276670">
                  <a:extLst>
                    <a:ext uri="{9D8B030D-6E8A-4147-A177-3AD203B41FA5}">
                      <a16:colId xmlns:a16="http://schemas.microsoft.com/office/drawing/2014/main" val="3894480976"/>
                    </a:ext>
                  </a:extLst>
                </a:gridCol>
                <a:gridCol w="2284916">
                  <a:extLst>
                    <a:ext uri="{9D8B030D-6E8A-4147-A177-3AD203B41FA5}">
                      <a16:colId xmlns:a16="http://schemas.microsoft.com/office/drawing/2014/main" val="3855168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DEPARTMENT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FY 23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 OF JUNE 30</a:t>
                      </a:r>
                      <a:r>
                        <a:rPr lang="en-US" baseline="30000" dirty="0"/>
                        <a:t>TH</a:t>
                      </a:r>
                      <a:endParaRPr lang="en-US" dirty="0"/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 OF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6190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Administration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$805,000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$282,919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35.15%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91574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Water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$5,781,400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$3,900,566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67.47%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421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Wastewater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$4,561,900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$3,415,336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75.87%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55346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Solid Waste Recycling</a:t>
                      </a:r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$1,328,600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$1,038,383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78.16%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643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Standby Taxes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$750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0.00%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0085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Interest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$18,500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$22,211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120.06%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439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54567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0684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3512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0964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/>
                        <a:t>TOTAL</a:t>
                      </a:r>
                      <a:endParaRPr lang="en-US" b="1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$12,496,150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$8,659,415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69.30%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9179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2489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03459-3503-9FB2-4986-956B61FF441F}"/>
              </a:ext>
            </a:extLst>
          </p:cNvPr>
          <p:cNvSpPr>
            <a:spLocks noGrp="1"/>
          </p:cNvSpPr>
          <p:nvPr/>
        </p:nvSpPr>
        <p:spPr>
          <a:xfrm>
            <a:off x="613794" y="240339"/>
            <a:ext cx="10964411" cy="16631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ysClr val="windowText" lastClr="000000"/>
                </a:solidFill>
                <a:latin typeface="Calibri Light" panose="020F0302020204030204"/>
              </a:defRPr>
            </a:lvl1pPr>
          </a:lstStyle>
          <a:p>
            <a:pPr algn="ctr"/>
            <a:r>
              <a:rPr lang="en-US" sz="48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Utilities Fund Expenditures</a:t>
            </a:r>
            <a:br>
              <a:rPr lang="en-US" sz="4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10/1/22 - 06/30/23</a:t>
            </a:r>
            <a:endParaRPr lang="en-US" sz="40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7">
            <a:extLst>
              <a:ext uri="{FF2B5EF4-FFF2-40B4-BE49-F238E27FC236}">
                <a16:creationId xmlns:a16="http://schemas.microsoft.com/office/drawing/2014/main" id="{B96C1B66-020D-BDE0-A076-30821C4F4B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77072"/>
              </p:ext>
            </p:extLst>
          </p:nvPr>
        </p:nvGraphicFramePr>
        <p:xfrm>
          <a:off x="613794" y="2091266"/>
          <a:ext cx="10964412" cy="44500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107496">
                  <a:extLst>
                    <a:ext uri="{9D8B030D-6E8A-4147-A177-3AD203B41FA5}">
                      <a16:colId xmlns:a16="http://schemas.microsoft.com/office/drawing/2014/main" val="1141708687"/>
                    </a:ext>
                  </a:extLst>
                </a:gridCol>
                <a:gridCol w="2295330">
                  <a:extLst>
                    <a:ext uri="{9D8B030D-6E8A-4147-A177-3AD203B41FA5}">
                      <a16:colId xmlns:a16="http://schemas.microsoft.com/office/drawing/2014/main" val="772711397"/>
                    </a:ext>
                  </a:extLst>
                </a:gridCol>
                <a:gridCol w="2276670">
                  <a:extLst>
                    <a:ext uri="{9D8B030D-6E8A-4147-A177-3AD203B41FA5}">
                      <a16:colId xmlns:a16="http://schemas.microsoft.com/office/drawing/2014/main" val="3894480976"/>
                    </a:ext>
                  </a:extLst>
                </a:gridCol>
                <a:gridCol w="2284916">
                  <a:extLst>
                    <a:ext uri="{9D8B030D-6E8A-4147-A177-3AD203B41FA5}">
                      <a16:colId xmlns:a16="http://schemas.microsoft.com/office/drawing/2014/main" val="3855168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DEPARTMENT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FY 23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 OF JUNE 30</a:t>
                      </a:r>
                      <a:r>
                        <a:rPr lang="en-US" baseline="30000" dirty="0"/>
                        <a:t>TH</a:t>
                      </a:r>
                      <a:endParaRPr lang="en-US" dirty="0"/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 OF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6190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Administration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$2,393,150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$1,643,123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68.66%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91574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Water – Production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$1,489,750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$1,142,589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76.70%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421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Water – Distribution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$1,480,850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$1,094,978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73.94%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55346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Wastewater – Treatment</a:t>
                      </a:r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$700,250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$478,378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68.32%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643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Wastewater – Collection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$2,015,850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$1,742,271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86.43%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0085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Solid Waste – Recycling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$1,122,300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$811,426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72.30%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439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Debt Service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$1,710,820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$587,159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34.32%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54567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Capital Outlays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$2,843,000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$1,643,662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57.81%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684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3512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0964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/>
                        <a:t>TOTAL</a:t>
                      </a:r>
                      <a:endParaRPr lang="en-US" b="1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$13,755,970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$9,143,586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66.47%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9179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0244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8A1E2-E895-6B2B-CEC5-A2733DABD2F1}"/>
              </a:ext>
            </a:extLst>
          </p:cNvPr>
          <p:cNvSpPr>
            <a:spLocks noGrp="1"/>
          </p:cNvSpPr>
          <p:nvPr/>
        </p:nvSpPr>
        <p:spPr>
          <a:xfrm>
            <a:off x="613794" y="240339"/>
            <a:ext cx="10964411" cy="16631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ysClr val="windowText" lastClr="000000"/>
                </a:solidFill>
                <a:latin typeface="Calibri Light" panose="020F0302020204030204"/>
              </a:defRPr>
            </a:lvl1pPr>
          </a:lstStyle>
          <a:p>
            <a:pPr algn="ctr"/>
            <a:r>
              <a:rPr lang="en-US" sz="48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Utilities Fund Capital Projects</a:t>
            </a:r>
            <a:br>
              <a:rPr lang="en-US" sz="4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10/1/22 - 06/30/23</a:t>
            </a:r>
            <a:endParaRPr lang="en-US" sz="40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7">
            <a:extLst>
              <a:ext uri="{FF2B5EF4-FFF2-40B4-BE49-F238E27FC236}">
                <a16:creationId xmlns:a16="http://schemas.microsoft.com/office/drawing/2014/main" id="{40C05531-1F0E-A2B4-DF9A-2DD7AAD11F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149706"/>
              </p:ext>
            </p:extLst>
          </p:nvPr>
        </p:nvGraphicFramePr>
        <p:xfrm>
          <a:off x="613794" y="2091266"/>
          <a:ext cx="10964412" cy="44500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107496">
                  <a:extLst>
                    <a:ext uri="{9D8B030D-6E8A-4147-A177-3AD203B41FA5}">
                      <a16:colId xmlns:a16="http://schemas.microsoft.com/office/drawing/2014/main" val="1141708687"/>
                    </a:ext>
                  </a:extLst>
                </a:gridCol>
                <a:gridCol w="2295330">
                  <a:extLst>
                    <a:ext uri="{9D8B030D-6E8A-4147-A177-3AD203B41FA5}">
                      <a16:colId xmlns:a16="http://schemas.microsoft.com/office/drawing/2014/main" val="772711397"/>
                    </a:ext>
                  </a:extLst>
                </a:gridCol>
                <a:gridCol w="2276670">
                  <a:extLst>
                    <a:ext uri="{9D8B030D-6E8A-4147-A177-3AD203B41FA5}">
                      <a16:colId xmlns:a16="http://schemas.microsoft.com/office/drawing/2014/main" val="3894480976"/>
                    </a:ext>
                  </a:extLst>
                </a:gridCol>
                <a:gridCol w="2284916">
                  <a:extLst>
                    <a:ext uri="{9D8B030D-6E8A-4147-A177-3AD203B41FA5}">
                      <a16:colId xmlns:a16="http://schemas.microsoft.com/office/drawing/2014/main" val="3855168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PROJECT (TYPE)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FY 23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 OF JUNE 30</a:t>
                      </a:r>
                      <a:r>
                        <a:rPr lang="en-US" baseline="30000" dirty="0"/>
                        <a:t>TH</a:t>
                      </a:r>
                      <a:endParaRPr lang="en-US" dirty="0"/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 OF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6190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Water Meter Replace &amp; AMI Upgrade (M&amp;E)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$75,000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$40,080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53.44%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91574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Emergency Equipment Replacement (M&amp;E)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$60,000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$53,565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89.28%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421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Heavy Equipment Replacement (M&amp;E)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$80,000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0.00%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55346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Replace Obsolete Grinder Systems (M&amp;E)</a:t>
                      </a:r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$70,000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0.00%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643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0085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Replace Service Truck (VEH)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$75,000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$72,675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96.90%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439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2-Ton Truck for Maintenance Tech (VEH)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$120,000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$84,812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70.68%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54567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0684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Security System (BLDG IMP)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$25,000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$16,158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64.63%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3512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0964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9179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0337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CED11-75FE-1C82-A180-39F0A0D6A5F8}"/>
              </a:ext>
            </a:extLst>
          </p:cNvPr>
          <p:cNvSpPr>
            <a:spLocks noGrp="1"/>
          </p:cNvSpPr>
          <p:nvPr/>
        </p:nvSpPr>
        <p:spPr>
          <a:xfrm>
            <a:off x="613794" y="240339"/>
            <a:ext cx="10964411" cy="16631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ysClr val="windowText" lastClr="000000"/>
                </a:solidFill>
                <a:latin typeface="Calibri Light" panose="020F0302020204030204"/>
              </a:defRPr>
            </a:lvl1pPr>
          </a:lstStyle>
          <a:p>
            <a:pPr algn="ctr"/>
            <a:r>
              <a:rPr lang="en-US" sz="4800" b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Utilities </a:t>
            </a:r>
            <a:r>
              <a:rPr lang="en-US" sz="48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 Capital Projects</a:t>
            </a:r>
            <a:br>
              <a:rPr lang="en-US" sz="4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10/1/22 - 06/30/23</a:t>
            </a:r>
            <a:endParaRPr lang="en-US" sz="40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7">
            <a:extLst>
              <a:ext uri="{FF2B5EF4-FFF2-40B4-BE49-F238E27FC236}">
                <a16:creationId xmlns:a16="http://schemas.microsoft.com/office/drawing/2014/main" id="{15650EE2-82C2-4CB7-D734-B9C11C9766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583278"/>
              </p:ext>
            </p:extLst>
          </p:nvPr>
        </p:nvGraphicFramePr>
        <p:xfrm>
          <a:off x="613794" y="2091266"/>
          <a:ext cx="10964412" cy="44500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107496">
                  <a:extLst>
                    <a:ext uri="{9D8B030D-6E8A-4147-A177-3AD203B41FA5}">
                      <a16:colId xmlns:a16="http://schemas.microsoft.com/office/drawing/2014/main" val="1141708687"/>
                    </a:ext>
                  </a:extLst>
                </a:gridCol>
                <a:gridCol w="2295330">
                  <a:extLst>
                    <a:ext uri="{9D8B030D-6E8A-4147-A177-3AD203B41FA5}">
                      <a16:colId xmlns:a16="http://schemas.microsoft.com/office/drawing/2014/main" val="772711397"/>
                    </a:ext>
                  </a:extLst>
                </a:gridCol>
                <a:gridCol w="2276670">
                  <a:extLst>
                    <a:ext uri="{9D8B030D-6E8A-4147-A177-3AD203B41FA5}">
                      <a16:colId xmlns:a16="http://schemas.microsoft.com/office/drawing/2014/main" val="3894480976"/>
                    </a:ext>
                  </a:extLst>
                </a:gridCol>
                <a:gridCol w="2284916">
                  <a:extLst>
                    <a:ext uri="{9D8B030D-6E8A-4147-A177-3AD203B41FA5}">
                      <a16:colId xmlns:a16="http://schemas.microsoft.com/office/drawing/2014/main" val="3855168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PROJECT (TYPE)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FY 23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 OF JUNE 30</a:t>
                      </a:r>
                      <a:r>
                        <a:rPr lang="en-US" baseline="30000" dirty="0"/>
                        <a:t>TH</a:t>
                      </a:r>
                      <a:endParaRPr lang="en-US" dirty="0"/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 OF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6190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/>
                        <a:t>Lackawana</a:t>
                      </a:r>
                      <a:r>
                        <a:rPr lang="en-US" sz="1600" dirty="0"/>
                        <a:t> Lift Station (SEW LINE)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$0.00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$70,247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N/A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91574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Pond Liner – WWTP (SEW LINE)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$1,100,000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$1,026,105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93.28%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421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Blister Gold LS Rehabilitation (SEW LINE)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$125,000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$85,535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68.43%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55346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Water Storage Tank Rehabilitation (SEW LINE)</a:t>
                      </a:r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$550,000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0.00%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643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0085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Elevation of Water – Grant (PLANT)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$63,000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0.00%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439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Towers for Internet – ARPA Llano Co (PLANT)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$500,000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$194,484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38.90%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54567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0684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3512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0964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/>
                        <a:t>TOTAL</a:t>
                      </a:r>
                      <a:endParaRPr lang="en-US" b="1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$2,843,000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$1,643,662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57.81%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9179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2890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2DA2BE6-0918-29D1-5D7E-848890AEE4B5}"/>
              </a:ext>
            </a:extLst>
          </p:cNvPr>
          <p:cNvSpPr>
            <a:spLocks noGrp="1"/>
          </p:cNvSpPr>
          <p:nvPr/>
        </p:nvSpPr>
        <p:spPr>
          <a:xfrm>
            <a:off x="613794" y="240339"/>
            <a:ext cx="10964411" cy="16631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ysClr val="windowText" lastClr="000000"/>
                </a:solidFill>
                <a:latin typeface="Calibri Light" panose="020F0302020204030204"/>
              </a:defRPr>
            </a:lvl1pPr>
          </a:lstStyle>
          <a:p>
            <a:pPr algn="ctr"/>
            <a:r>
              <a:rPr lang="en-US" sz="48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  <a:br>
              <a:rPr lang="en-US" sz="4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0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A2BCC42-915E-AFC6-2C0F-3A30883BA4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2069" y="1903444"/>
            <a:ext cx="7347859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395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703</Words>
  <Application>Microsoft Office PowerPoint</Application>
  <PresentationFormat>Widescreen</PresentationFormat>
  <Paragraphs>261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Bookman Old Style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 Thomas</dc:creator>
  <cp:lastModifiedBy>Christopher Thomas</cp:lastModifiedBy>
  <cp:revision>7</cp:revision>
  <dcterms:created xsi:type="dcterms:W3CDTF">2023-07-08T04:08:11Z</dcterms:created>
  <dcterms:modified xsi:type="dcterms:W3CDTF">2023-07-09T23:57:27Z</dcterms:modified>
</cp:coreProperties>
</file>