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55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7E1E8E-1B22-6E6C-C59B-91A1470F19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66CDC5F-10B3-58EC-460A-59C0815264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6349BB-1198-9F4F-A248-9F8A6BEB7F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39BFC-6EA6-4E7B-92C9-A1AB0EB1BFDD}" type="datetimeFigureOut">
              <a:rPr lang="en-US" smtClean="0"/>
              <a:t>10/9/2023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DF0E98-86DF-73C9-5826-645A86863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93410E-FF38-4205-79FE-714E73495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30630-16B1-4B8B-A186-2CACF01ADF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183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5AC4F3-CA20-5956-C705-AE245C2999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163E9A-C412-F3EF-C9C4-EFF1424401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F4CFBE-400C-1EA2-0883-35246C2F0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39BFC-6EA6-4E7B-92C9-A1AB0EB1BFDD}" type="datetimeFigureOut">
              <a:rPr lang="en-US" smtClean="0"/>
              <a:t>10/9/2023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E8F4CA-FA8C-75B1-0084-E3A1CA08EB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929F2C-9C1F-7A53-4FCA-F192A3954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30630-16B1-4B8B-A186-2CACF01ADF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3544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47EF969-B41C-298E-60CD-0FF2B28938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21FF6FD-D328-9D57-415A-2C8B4B91A1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CA95DA-4223-2590-44F4-A4D51D8A46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39BFC-6EA6-4E7B-92C9-A1AB0EB1BFDD}" type="datetimeFigureOut">
              <a:rPr lang="en-US" smtClean="0"/>
              <a:t>10/9/2023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791318-B31D-CA04-F3E6-36F37B9E2F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4BFFF3-0967-D81A-A3B8-2154FB5943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30630-16B1-4B8B-A186-2CACF01ADF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810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4E643F-628C-EC92-DF8D-ADA0E6861E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B8BC24-7FD0-B3A9-E8C0-808E7296E9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CCF1F1-AAE1-A753-6243-2247AC861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39BFC-6EA6-4E7B-92C9-A1AB0EB1BFDD}" type="datetimeFigureOut">
              <a:rPr lang="en-US" smtClean="0"/>
              <a:t>10/9/2023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C499D3-CE55-066D-DBFF-F5A9E6AB3F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CBF4C7-6177-FF38-AF7F-3DB028D745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30630-16B1-4B8B-A186-2CACF01ADF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551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8B4350-46E8-8517-7D20-F21A3C0E12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BB88BB-F3A2-E132-1536-BCD03E9A5F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F1AE26-E635-64E5-BF60-ECC6D0C3E1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39BFC-6EA6-4E7B-92C9-A1AB0EB1BFDD}" type="datetimeFigureOut">
              <a:rPr lang="en-US" smtClean="0"/>
              <a:t>10/9/2023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395DDF-4C72-72EC-F776-023CE6630A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96195E-5664-9DB3-2310-C4F9BDA504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30630-16B1-4B8B-A186-2CACF01ADF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0474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920AFE-DF12-A796-3046-705BBE0E6E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673325-9DBD-2834-5CBF-01D69BE902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4E973BD-B02B-3F86-A5FB-0BA77A7F3F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AB95C7-6C6C-7C16-4729-2CF6FAE810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39BFC-6EA6-4E7B-92C9-A1AB0EB1BFDD}" type="datetimeFigureOut">
              <a:rPr lang="en-US" smtClean="0"/>
              <a:t>10/9/2023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7E5254-D87E-F140-F996-792B1785CA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EDA319-A832-BA74-3603-18EE3A588A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30630-16B1-4B8B-A186-2CACF01ADF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7053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1E7A58-1DA2-E698-6965-DAD02437D6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486E07-BE56-6D5D-314B-8EF8626067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208D96-68F5-5D14-02DA-530D1A5D58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D1F5F38-5C24-4044-28E2-8F47418E5F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7BD434E-B556-2320-5A07-CF25DC87FE4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A1FC62E-C61C-08D4-87FB-9641A0C135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39BFC-6EA6-4E7B-92C9-A1AB0EB1BFDD}" type="datetimeFigureOut">
              <a:rPr lang="en-US" smtClean="0"/>
              <a:t>10/9/2023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690F28D-4909-F349-BD86-9B5B55A0F7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3B15004-83DE-987C-46DA-C29B417527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30630-16B1-4B8B-A186-2CACF01ADF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471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C03632-2D81-8756-388E-C67DD1A058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E2B9789-5DDF-A8B7-4421-30B0A25A94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39BFC-6EA6-4E7B-92C9-A1AB0EB1BFDD}" type="datetimeFigureOut">
              <a:rPr lang="en-US" smtClean="0"/>
              <a:t>10/9/2023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D151E37-7851-E1DE-674C-4C947E3F2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39E80B6-9846-C295-6D2F-96AFCA413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30630-16B1-4B8B-A186-2CACF01ADF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8178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5FA9DF9-6424-6CA3-C92D-6176FFAB5E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39BFC-6EA6-4E7B-92C9-A1AB0EB1BFDD}" type="datetimeFigureOut">
              <a:rPr lang="en-US" smtClean="0"/>
              <a:t>10/9/2023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9319503-6BE4-9D63-258C-F5A8B55BA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718BDA-E6BC-BD40-A45B-1511E20E1B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30630-16B1-4B8B-A186-2CACF01ADF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5320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75A797-3399-26A5-5DFC-562EE97154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471DFC-8F8F-715A-0977-E09026F332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BB64C51-E743-C6DB-27C2-7A1B0820B1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F1EA98-722E-4A4D-5FB4-C0909F9157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39BFC-6EA6-4E7B-92C9-A1AB0EB1BFDD}" type="datetimeFigureOut">
              <a:rPr lang="en-US" smtClean="0"/>
              <a:t>10/9/2023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090A20-02BF-8E36-4649-097B1A5CF9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85391D-9DFA-F641-3C16-C4DDDF466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30630-16B1-4B8B-A186-2CACF01ADF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49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F3AA93-9A19-47D2-D51D-A2F336750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FC60423-7BD0-C829-6E43-CAC152DE3BB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683E57-032A-1F75-0854-BD142AF792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82148C-40AA-544A-5785-96734C2194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39BFC-6EA6-4E7B-92C9-A1AB0EB1BFDD}" type="datetimeFigureOut">
              <a:rPr lang="en-US" smtClean="0"/>
              <a:t>10/9/2023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68B54C-F13A-FBBD-7D01-F5C866D7A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33419F-237D-4531-0E1E-CD58772371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30630-16B1-4B8B-A186-2CACF01ADF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2612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01647C8-B67D-42CD-3767-2CE503C868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0D0F4B-1E03-1D81-1FBF-34082064FA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D78527-48BA-FD01-DE11-54230F7168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D39BFC-6EA6-4E7B-92C9-A1AB0EB1BFDD}" type="datetimeFigureOut">
              <a:rPr lang="en-US" smtClean="0"/>
              <a:t>10/9/2023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451F73-645F-58E1-1394-80A2F01D04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4EF284-FABF-D2D7-065A-D1F6227003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730630-16B1-4B8B-A186-2CACF01ADF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408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6EB877AE-4C03-83C8-752D-9DD65C4B474B}"/>
              </a:ext>
            </a:extLst>
          </p:cNvPr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" y="0"/>
            <a:ext cx="1216152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6C50DDF4-0889-CC56-986C-EF24F8A1BA8B}"/>
              </a:ext>
            </a:extLst>
          </p:cNvPr>
          <p:cNvSpPr>
            <a:spLocks noGrp="1"/>
          </p:cNvSpPr>
          <p:nvPr/>
        </p:nvSpPr>
        <p:spPr>
          <a:xfrm>
            <a:off x="7000819" y="688258"/>
            <a:ext cx="4581331" cy="3205316"/>
          </a:xfrm>
          <a:prstGeom prst="rect">
            <a:avLst/>
          </a:prstGeom>
          <a:solidFill>
            <a:sysClr val="windowText" lastClr="000000">
              <a:lumMod val="95000"/>
              <a:lumOff val="5000"/>
            </a:sysClr>
          </a:solidFill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ysClr val="window" lastClr="FFFFFF"/>
                </a:solidFill>
                <a:latin typeface="Calibri Light" panose="020F0302020204030204"/>
              </a:defRPr>
            </a:lvl1pPr>
          </a:lstStyle>
          <a:p>
            <a:r>
              <a:rPr lang="en-US" sz="4000" dirty="0">
                <a:solidFill>
                  <a:sysClr val="window" lastClr="FFFFFF"/>
                </a:solidFill>
                <a:latin typeface="Bookman Old Style" panose="02050604050505020204" pitchFamily="18" charset="0"/>
              </a:rPr>
              <a:t>4th Quarter Financial Report</a:t>
            </a:r>
            <a:br>
              <a:rPr lang="en-US" sz="4400" dirty="0">
                <a:solidFill>
                  <a:sysClr val="window" lastClr="FFFFFF"/>
                </a:solidFill>
                <a:latin typeface="Bookman Old Style" panose="02050604050505020204" pitchFamily="18" charset="0"/>
              </a:rPr>
            </a:br>
            <a:br>
              <a:rPr lang="en-US" sz="4400" dirty="0">
                <a:solidFill>
                  <a:sysClr val="window" lastClr="FFFFFF"/>
                </a:solidFill>
                <a:latin typeface="Bookman Old Style" panose="02050604050505020204" pitchFamily="18" charset="0"/>
              </a:rPr>
            </a:br>
            <a:r>
              <a:rPr lang="en-US" sz="2200" dirty="0">
                <a:solidFill>
                  <a:sysClr val="window" lastClr="FFFFFF"/>
                </a:solidFill>
                <a:latin typeface="Bookman Old Style" panose="02050604050505020204" pitchFamily="18" charset="0"/>
              </a:rPr>
              <a:t>CITY OF HORSESHOE BAY</a:t>
            </a:r>
            <a:br>
              <a:rPr lang="en-US" sz="2200" dirty="0">
                <a:solidFill>
                  <a:sysClr val="window" lastClr="FFFFFF"/>
                </a:solidFill>
                <a:latin typeface="Bookman Old Style" panose="02050604050505020204" pitchFamily="18" charset="0"/>
              </a:rPr>
            </a:br>
            <a:r>
              <a:rPr lang="en-US" sz="2200" dirty="0">
                <a:solidFill>
                  <a:sysClr val="window" lastClr="FFFFFF"/>
                </a:solidFill>
                <a:latin typeface="Bookman Old Style" panose="02050604050505020204" pitchFamily="18" charset="0"/>
              </a:rPr>
              <a:t>FISCAL YEAR 2023</a:t>
            </a:r>
          </a:p>
        </p:txBody>
      </p:sp>
    </p:spTree>
    <p:extLst>
      <p:ext uri="{BB962C8B-B14F-4D97-AF65-F5344CB8AC3E}">
        <p14:creationId xmlns:p14="http://schemas.microsoft.com/office/powerpoint/2010/main" val="23138635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4E472F-422D-0D86-778F-6F82F5701458}"/>
              </a:ext>
            </a:extLst>
          </p:cNvPr>
          <p:cNvSpPr>
            <a:spLocks noGrp="1"/>
          </p:cNvSpPr>
          <p:nvPr/>
        </p:nvSpPr>
        <p:spPr>
          <a:xfrm>
            <a:off x="613794" y="240339"/>
            <a:ext cx="10964411" cy="16631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ysClr val="windowText" lastClr="000000"/>
                </a:solidFill>
                <a:latin typeface="Calibri Light" panose="020F0302020204030204"/>
              </a:defRPr>
            </a:lvl1pPr>
          </a:lstStyle>
          <a:p>
            <a:pPr algn="ctr"/>
            <a:r>
              <a:rPr lang="en-US" sz="48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General Fund Revenues</a:t>
            </a:r>
            <a:br>
              <a:rPr lang="en-US" sz="40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10/1/22 - 09/30/23</a:t>
            </a:r>
            <a:endParaRPr lang="en-US" sz="4000" b="1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73BA2E10-7B89-3886-312D-6E15080422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9464479"/>
              </p:ext>
            </p:extLst>
          </p:nvPr>
        </p:nvGraphicFramePr>
        <p:xfrm>
          <a:off x="613794" y="2091266"/>
          <a:ext cx="10964412" cy="44500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107496">
                  <a:extLst>
                    <a:ext uri="{9D8B030D-6E8A-4147-A177-3AD203B41FA5}">
                      <a16:colId xmlns:a16="http://schemas.microsoft.com/office/drawing/2014/main" val="1141708687"/>
                    </a:ext>
                  </a:extLst>
                </a:gridCol>
                <a:gridCol w="2295330">
                  <a:extLst>
                    <a:ext uri="{9D8B030D-6E8A-4147-A177-3AD203B41FA5}">
                      <a16:colId xmlns:a16="http://schemas.microsoft.com/office/drawing/2014/main" val="772711397"/>
                    </a:ext>
                  </a:extLst>
                </a:gridCol>
                <a:gridCol w="2276670">
                  <a:extLst>
                    <a:ext uri="{9D8B030D-6E8A-4147-A177-3AD203B41FA5}">
                      <a16:colId xmlns:a16="http://schemas.microsoft.com/office/drawing/2014/main" val="3894480976"/>
                    </a:ext>
                  </a:extLst>
                </a:gridCol>
                <a:gridCol w="2284916">
                  <a:extLst>
                    <a:ext uri="{9D8B030D-6E8A-4147-A177-3AD203B41FA5}">
                      <a16:colId xmlns:a16="http://schemas.microsoft.com/office/drawing/2014/main" val="385516835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DEPARTMENT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FY 23 BUDGET</a:t>
                      </a:r>
                    </a:p>
                  </a:txBody>
                  <a:tcPr>
                    <a:lnB w="6350" cap="flat" cmpd="sng" algn="ctr">
                      <a:noFill/>
                      <a:prstDash val="solid"/>
                      <a:miter lim="800000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AS OF SEPT 30</a:t>
                      </a:r>
                      <a:r>
                        <a:rPr lang="en-US" baseline="30000" dirty="0"/>
                        <a:t>TH</a:t>
                      </a:r>
                      <a:endParaRPr lang="en-US" dirty="0"/>
                    </a:p>
                  </a:txBody>
                  <a:tcPr>
                    <a:lnB w="6350" cap="flat" cmpd="sng" algn="ctr">
                      <a:noFill/>
                      <a:prstDash val="solid"/>
                      <a:miter lim="800000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% OF BUDGET</a:t>
                      </a:r>
                    </a:p>
                  </a:txBody>
                  <a:tcPr>
                    <a:lnB w="6350" cap="flat" cmpd="sng" algn="ctr">
                      <a:noFill/>
                      <a:prstDash val="solid"/>
                      <a:miter lim="8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61907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Administration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$748,600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$780,434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104.25%</a:t>
                      </a:r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915741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Fire Department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$390,500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$386,782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99.05%</a:t>
                      </a:r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4210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Emergency Service District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$9,000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$9,000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100.00%</a:t>
                      </a:r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553460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Taxes/Franchise Fees</a:t>
                      </a:r>
                      <a:endParaRPr lang="en-US" dirty="0"/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$9,492,100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$9,105,347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95.93%</a:t>
                      </a:r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46432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Police Department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$32,750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$58,296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178.00%</a:t>
                      </a:r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900855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Development Services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$715,250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$1,132,031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158.27%</a:t>
                      </a:r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64395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Street Maintenance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$1,038,000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$969,464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93.40%</a:t>
                      </a:r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545677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Mowing &amp; Clearing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$570,000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$539,681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94.68%</a:t>
                      </a:r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06847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Interest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$475,000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$546,977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115.15%</a:t>
                      </a:r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35121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709647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/>
                        <a:t>TOTAL</a:t>
                      </a:r>
                      <a:endParaRPr lang="en-US" b="1" dirty="0"/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$13,471,200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$13,528,012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100.42%</a:t>
                      </a:r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591795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79313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053C60-3D99-FB7C-F018-D36C92A22C22}"/>
              </a:ext>
            </a:extLst>
          </p:cNvPr>
          <p:cNvSpPr>
            <a:spLocks noGrp="1"/>
          </p:cNvSpPr>
          <p:nvPr/>
        </p:nvSpPr>
        <p:spPr>
          <a:xfrm>
            <a:off x="613794" y="240339"/>
            <a:ext cx="10964411" cy="16631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ysClr val="windowText" lastClr="000000"/>
                </a:solidFill>
                <a:latin typeface="Calibri Light" panose="020F0302020204030204"/>
              </a:defRPr>
            </a:lvl1pPr>
          </a:lstStyle>
          <a:p>
            <a:pPr algn="ctr"/>
            <a:r>
              <a:rPr lang="en-US" sz="48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General Fund Expenditures</a:t>
            </a:r>
            <a:br>
              <a:rPr lang="en-US" sz="40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10/1/22 - 09/30/23</a:t>
            </a:r>
            <a:endParaRPr lang="en-US" sz="4000" b="1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le 7">
            <a:extLst>
              <a:ext uri="{FF2B5EF4-FFF2-40B4-BE49-F238E27FC236}">
                <a16:creationId xmlns:a16="http://schemas.microsoft.com/office/drawing/2014/main" id="{DA034EED-F65D-ADA7-0558-E53BF394D8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7251913"/>
              </p:ext>
            </p:extLst>
          </p:nvPr>
        </p:nvGraphicFramePr>
        <p:xfrm>
          <a:off x="613794" y="2091266"/>
          <a:ext cx="10964412" cy="44500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107496">
                  <a:extLst>
                    <a:ext uri="{9D8B030D-6E8A-4147-A177-3AD203B41FA5}">
                      <a16:colId xmlns:a16="http://schemas.microsoft.com/office/drawing/2014/main" val="1141708687"/>
                    </a:ext>
                  </a:extLst>
                </a:gridCol>
                <a:gridCol w="2295330">
                  <a:extLst>
                    <a:ext uri="{9D8B030D-6E8A-4147-A177-3AD203B41FA5}">
                      <a16:colId xmlns:a16="http://schemas.microsoft.com/office/drawing/2014/main" val="772711397"/>
                    </a:ext>
                  </a:extLst>
                </a:gridCol>
                <a:gridCol w="2276670">
                  <a:extLst>
                    <a:ext uri="{9D8B030D-6E8A-4147-A177-3AD203B41FA5}">
                      <a16:colId xmlns:a16="http://schemas.microsoft.com/office/drawing/2014/main" val="3894480976"/>
                    </a:ext>
                  </a:extLst>
                </a:gridCol>
                <a:gridCol w="2284916">
                  <a:extLst>
                    <a:ext uri="{9D8B030D-6E8A-4147-A177-3AD203B41FA5}">
                      <a16:colId xmlns:a16="http://schemas.microsoft.com/office/drawing/2014/main" val="385516835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DEPARTMENT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FY 23 BUDGET</a:t>
                      </a:r>
                    </a:p>
                  </a:txBody>
                  <a:tcPr>
                    <a:lnB w="6350" cap="flat" cmpd="sng" algn="ctr">
                      <a:noFill/>
                      <a:prstDash val="solid"/>
                      <a:miter lim="800000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AS OF SEPT 30</a:t>
                      </a:r>
                      <a:r>
                        <a:rPr lang="en-US" baseline="30000" dirty="0"/>
                        <a:t>TH</a:t>
                      </a:r>
                      <a:endParaRPr lang="en-US" dirty="0"/>
                    </a:p>
                  </a:txBody>
                  <a:tcPr>
                    <a:lnB w="6350" cap="flat" cmpd="sng" algn="ctr">
                      <a:noFill/>
                      <a:prstDash val="solid"/>
                      <a:miter lim="800000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% OF BUDGET</a:t>
                      </a:r>
                    </a:p>
                  </a:txBody>
                  <a:tcPr>
                    <a:lnB w="6350" cap="flat" cmpd="sng" algn="ctr">
                      <a:noFill/>
                      <a:prstDash val="solid"/>
                      <a:miter lim="8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61907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Administration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$2,929,000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$2,382,556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81.34%</a:t>
                      </a:r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915741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Technical Services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$219,100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$218,737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99.83%</a:t>
                      </a:r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4210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Fire Department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$3,340,100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$3,272,044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97.96%</a:t>
                      </a:r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553460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Police Department</a:t>
                      </a:r>
                      <a:endParaRPr lang="en-US" dirty="0"/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$3,016,050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$2,982,342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98.88%</a:t>
                      </a:r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46432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Animal Control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$211,650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$123,134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58.18%</a:t>
                      </a:r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900855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Development Services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$1,258,450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$1,251,577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99.45%</a:t>
                      </a:r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64395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Street Maintenance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$1,841,850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$1,739,735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94.46%</a:t>
                      </a:r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545677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Mowing &amp; Clearing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$655,000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$624,656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95.37%</a:t>
                      </a:r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06847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35121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709647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/>
                        <a:t>TOTAL</a:t>
                      </a:r>
                      <a:endParaRPr lang="en-US" b="1" dirty="0"/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$13,471,200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$12,594,781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93.49%</a:t>
                      </a:r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591795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67111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7C2085-7017-C42F-BB53-75AD5D893144}"/>
              </a:ext>
            </a:extLst>
          </p:cNvPr>
          <p:cNvSpPr>
            <a:spLocks noGrp="1"/>
          </p:cNvSpPr>
          <p:nvPr/>
        </p:nvSpPr>
        <p:spPr>
          <a:xfrm>
            <a:off x="613794" y="240339"/>
            <a:ext cx="10964411" cy="16631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ysClr val="windowText" lastClr="000000"/>
                </a:solidFill>
                <a:latin typeface="Calibri Light" panose="020F0302020204030204"/>
              </a:defRPr>
            </a:lvl1pPr>
          </a:lstStyle>
          <a:p>
            <a:pPr algn="ctr"/>
            <a:r>
              <a:rPr lang="en-US" sz="48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General Fund Capital Projects</a:t>
            </a:r>
            <a:br>
              <a:rPr lang="en-US" sz="40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10/1/22 - 09/30/23</a:t>
            </a:r>
            <a:endParaRPr lang="en-US" sz="4000" b="1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le 7">
            <a:extLst>
              <a:ext uri="{FF2B5EF4-FFF2-40B4-BE49-F238E27FC236}">
                <a16:creationId xmlns:a16="http://schemas.microsoft.com/office/drawing/2014/main" id="{3636F109-25A1-F22E-3835-A3B872A082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7215630"/>
              </p:ext>
            </p:extLst>
          </p:nvPr>
        </p:nvGraphicFramePr>
        <p:xfrm>
          <a:off x="613794" y="2091266"/>
          <a:ext cx="10964412" cy="44500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107496">
                  <a:extLst>
                    <a:ext uri="{9D8B030D-6E8A-4147-A177-3AD203B41FA5}">
                      <a16:colId xmlns:a16="http://schemas.microsoft.com/office/drawing/2014/main" val="1141708687"/>
                    </a:ext>
                  </a:extLst>
                </a:gridCol>
                <a:gridCol w="2295330">
                  <a:extLst>
                    <a:ext uri="{9D8B030D-6E8A-4147-A177-3AD203B41FA5}">
                      <a16:colId xmlns:a16="http://schemas.microsoft.com/office/drawing/2014/main" val="772711397"/>
                    </a:ext>
                  </a:extLst>
                </a:gridCol>
                <a:gridCol w="2276670">
                  <a:extLst>
                    <a:ext uri="{9D8B030D-6E8A-4147-A177-3AD203B41FA5}">
                      <a16:colId xmlns:a16="http://schemas.microsoft.com/office/drawing/2014/main" val="3894480976"/>
                    </a:ext>
                  </a:extLst>
                </a:gridCol>
                <a:gridCol w="2284916">
                  <a:extLst>
                    <a:ext uri="{9D8B030D-6E8A-4147-A177-3AD203B41FA5}">
                      <a16:colId xmlns:a16="http://schemas.microsoft.com/office/drawing/2014/main" val="385516835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PROJECT (DEPT)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FY 23 BUDGET</a:t>
                      </a:r>
                    </a:p>
                  </a:txBody>
                  <a:tcPr>
                    <a:lnB w="6350" cap="flat" cmpd="sng" algn="ctr">
                      <a:noFill/>
                      <a:prstDash val="solid"/>
                      <a:miter lim="800000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AS OF SEPT 30</a:t>
                      </a:r>
                      <a:r>
                        <a:rPr lang="en-US" baseline="30000" dirty="0"/>
                        <a:t>TH</a:t>
                      </a:r>
                      <a:endParaRPr lang="en-US" dirty="0"/>
                    </a:p>
                  </a:txBody>
                  <a:tcPr>
                    <a:lnB w="6350" cap="flat" cmpd="sng" algn="ctr">
                      <a:noFill/>
                      <a:prstDash val="solid"/>
                      <a:miter lim="800000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% OF BUDGET</a:t>
                      </a:r>
                    </a:p>
                  </a:txBody>
                  <a:tcPr>
                    <a:lnB w="6350" cap="flat" cmpd="sng" algn="ctr">
                      <a:noFill/>
                      <a:prstDash val="solid"/>
                      <a:miter lim="8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61907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Emergency Equipment Replacement (ADM)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$20,000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$6,993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34.97%</a:t>
                      </a:r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915741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Brush Truck Replacement x2 (FIRE)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$405,000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$404,075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99.77%</a:t>
                      </a:r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4210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Replacement Vehicle (POLICE)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$60,000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$59,753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99.59%</a:t>
                      </a:r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553460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Truck for Compliance Officer (DEV SERV)</a:t>
                      </a:r>
                      <a:endParaRPr lang="en-US" dirty="0"/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$57,000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$58,374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102.41%</a:t>
                      </a:r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46432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Seal-Coating (PW)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$750,000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$744,290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99.24%</a:t>
                      </a:r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900855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Street Upgrades (PW)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$3,100,000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$959,387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30.95%</a:t>
                      </a:r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64395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545677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606847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35121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709647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/>
                        <a:t>TOTAL</a:t>
                      </a:r>
                      <a:endParaRPr lang="en-US" b="1" dirty="0"/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$4,392,000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$567,795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12.93%</a:t>
                      </a:r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591795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18956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292FD0-C2D2-BF72-A441-A418E73769E2}"/>
              </a:ext>
            </a:extLst>
          </p:cNvPr>
          <p:cNvSpPr>
            <a:spLocks noGrp="1"/>
          </p:cNvSpPr>
          <p:nvPr/>
        </p:nvSpPr>
        <p:spPr>
          <a:xfrm>
            <a:off x="613794" y="240339"/>
            <a:ext cx="10964411" cy="16631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ysClr val="windowText" lastClr="000000"/>
                </a:solidFill>
                <a:latin typeface="Calibri Light" panose="020F0302020204030204"/>
              </a:defRPr>
            </a:lvl1pPr>
          </a:lstStyle>
          <a:p>
            <a:pPr algn="ctr"/>
            <a:r>
              <a:rPr lang="en-US" sz="48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Utilities Fund Revenues</a:t>
            </a:r>
            <a:br>
              <a:rPr lang="en-US" sz="40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10/1/22 - 09/30/23</a:t>
            </a:r>
            <a:endParaRPr lang="en-US" sz="4000" b="1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le 7">
            <a:extLst>
              <a:ext uri="{FF2B5EF4-FFF2-40B4-BE49-F238E27FC236}">
                <a16:creationId xmlns:a16="http://schemas.microsoft.com/office/drawing/2014/main" id="{597D6B98-E4C8-BF3D-8AD9-B009B765FA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7805376"/>
              </p:ext>
            </p:extLst>
          </p:nvPr>
        </p:nvGraphicFramePr>
        <p:xfrm>
          <a:off x="613794" y="2091266"/>
          <a:ext cx="10964412" cy="44500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107496">
                  <a:extLst>
                    <a:ext uri="{9D8B030D-6E8A-4147-A177-3AD203B41FA5}">
                      <a16:colId xmlns:a16="http://schemas.microsoft.com/office/drawing/2014/main" val="1141708687"/>
                    </a:ext>
                  </a:extLst>
                </a:gridCol>
                <a:gridCol w="2295330">
                  <a:extLst>
                    <a:ext uri="{9D8B030D-6E8A-4147-A177-3AD203B41FA5}">
                      <a16:colId xmlns:a16="http://schemas.microsoft.com/office/drawing/2014/main" val="772711397"/>
                    </a:ext>
                  </a:extLst>
                </a:gridCol>
                <a:gridCol w="2276670">
                  <a:extLst>
                    <a:ext uri="{9D8B030D-6E8A-4147-A177-3AD203B41FA5}">
                      <a16:colId xmlns:a16="http://schemas.microsoft.com/office/drawing/2014/main" val="3894480976"/>
                    </a:ext>
                  </a:extLst>
                </a:gridCol>
                <a:gridCol w="2284916">
                  <a:extLst>
                    <a:ext uri="{9D8B030D-6E8A-4147-A177-3AD203B41FA5}">
                      <a16:colId xmlns:a16="http://schemas.microsoft.com/office/drawing/2014/main" val="385516835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DEPARTMENT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FY 23 BUDGET</a:t>
                      </a:r>
                    </a:p>
                  </a:txBody>
                  <a:tcPr>
                    <a:lnB w="6350" cap="flat" cmpd="sng" algn="ctr">
                      <a:noFill/>
                      <a:prstDash val="solid"/>
                      <a:miter lim="800000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AS OF SEPT 30</a:t>
                      </a:r>
                      <a:r>
                        <a:rPr lang="en-US" baseline="30000" dirty="0"/>
                        <a:t>TH</a:t>
                      </a:r>
                      <a:endParaRPr lang="en-US" dirty="0"/>
                    </a:p>
                  </a:txBody>
                  <a:tcPr>
                    <a:lnB w="6350" cap="flat" cmpd="sng" algn="ctr">
                      <a:noFill/>
                      <a:prstDash val="solid"/>
                      <a:miter lim="800000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% OF BUDGET</a:t>
                      </a:r>
                    </a:p>
                  </a:txBody>
                  <a:tcPr>
                    <a:lnB w="6350" cap="flat" cmpd="sng" algn="ctr">
                      <a:noFill/>
                      <a:prstDash val="solid"/>
                      <a:miter lim="8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61907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Administration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$805,000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$554,886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68.93%</a:t>
                      </a:r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915741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Water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$5,781,400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$6,071,502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105.02%</a:t>
                      </a:r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4210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Wastewater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$4,561,900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$4,607,080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100.99%</a:t>
                      </a:r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553460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Solid Waste Recycling</a:t>
                      </a:r>
                      <a:endParaRPr lang="en-US" dirty="0"/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$1,328,600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$1,395,871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105.06%</a:t>
                      </a:r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46432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Standby Taxes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$750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$248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33.10%</a:t>
                      </a:r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900855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Interest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$18,500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$26,859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145.18%</a:t>
                      </a:r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64395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545677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606847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35121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709647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/>
                        <a:t>TOTAL</a:t>
                      </a:r>
                      <a:endParaRPr lang="en-US" b="1" dirty="0"/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$12,496,150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$12,656,446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101.28%</a:t>
                      </a:r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591795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324898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003459-3503-9FB2-4986-956B61FF441F}"/>
              </a:ext>
            </a:extLst>
          </p:cNvPr>
          <p:cNvSpPr>
            <a:spLocks noGrp="1"/>
          </p:cNvSpPr>
          <p:nvPr/>
        </p:nvSpPr>
        <p:spPr>
          <a:xfrm>
            <a:off x="613794" y="240339"/>
            <a:ext cx="10964411" cy="16631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ysClr val="windowText" lastClr="000000"/>
                </a:solidFill>
                <a:latin typeface="Calibri Light" panose="020F0302020204030204"/>
              </a:defRPr>
            </a:lvl1pPr>
          </a:lstStyle>
          <a:p>
            <a:pPr algn="ctr"/>
            <a:r>
              <a:rPr lang="en-US" sz="48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Utilities Fund Expenditures</a:t>
            </a:r>
            <a:br>
              <a:rPr lang="en-US" sz="40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10/1/22 - 09/30/23</a:t>
            </a:r>
            <a:endParaRPr lang="en-US" sz="4000" b="1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le 7">
            <a:extLst>
              <a:ext uri="{FF2B5EF4-FFF2-40B4-BE49-F238E27FC236}">
                <a16:creationId xmlns:a16="http://schemas.microsoft.com/office/drawing/2014/main" id="{B96C1B66-020D-BDE0-A076-30821C4F4B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4058517"/>
              </p:ext>
            </p:extLst>
          </p:nvPr>
        </p:nvGraphicFramePr>
        <p:xfrm>
          <a:off x="613794" y="2091266"/>
          <a:ext cx="10964412" cy="44500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107496">
                  <a:extLst>
                    <a:ext uri="{9D8B030D-6E8A-4147-A177-3AD203B41FA5}">
                      <a16:colId xmlns:a16="http://schemas.microsoft.com/office/drawing/2014/main" val="1141708687"/>
                    </a:ext>
                  </a:extLst>
                </a:gridCol>
                <a:gridCol w="2295330">
                  <a:extLst>
                    <a:ext uri="{9D8B030D-6E8A-4147-A177-3AD203B41FA5}">
                      <a16:colId xmlns:a16="http://schemas.microsoft.com/office/drawing/2014/main" val="772711397"/>
                    </a:ext>
                  </a:extLst>
                </a:gridCol>
                <a:gridCol w="2276670">
                  <a:extLst>
                    <a:ext uri="{9D8B030D-6E8A-4147-A177-3AD203B41FA5}">
                      <a16:colId xmlns:a16="http://schemas.microsoft.com/office/drawing/2014/main" val="3894480976"/>
                    </a:ext>
                  </a:extLst>
                </a:gridCol>
                <a:gridCol w="2284916">
                  <a:extLst>
                    <a:ext uri="{9D8B030D-6E8A-4147-A177-3AD203B41FA5}">
                      <a16:colId xmlns:a16="http://schemas.microsoft.com/office/drawing/2014/main" val="385516835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DEPARTMENT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FY 23 BUDGET</a:t>
                      </a:r>
                    </a:p>
                  </a:txBody>
                  <a:tcPr>
                    <a:lnB w="6350" cap="flat" cmpd="sng" algn="ctr">
                      <a:noFill/>
                      <a:prstDash val="solid"/>
                      <a:miter lim="800000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AS OF SEPT 30</a:t>
                      </a:r>
                      <a:r>
                        <a:rPr lang="en-US" baseline="30000" dirty="0"/>
                        <a:t>TH</a:t>
                      </a:r>
                      <a:endParaRPr lang="en-US" dirty="0"/>
                    </a:p>
                  </a:txBody>
                  <a:tcPr>
                    <a:lnB w="6350" cap="flat" cmpd="sng" algn="ctr">
                      <a:noFill/>
                      <a:prstDash val="solid"/>
                      <a:miter lim="800000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% OF BUDGET</a:t>
                      </a:r>
                    </a:p>
                  </a:txBody>
                  <a:tcPr>
                    <a:lnB w="6350" cap="flat" cmpd="sng" algn="ctr">
                      <a:noFill/>
                      <a:prstDash val="solid"/>
                      <a:miter lim="8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61907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Administration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$2,393,150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$2,276,515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95.13%</a:t>
                      </a:r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915741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Water – Production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$1,489,750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$1,630,241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109.43%</a:t>
                      </a:r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4210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Water – Distribution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$1,480,850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$1,408,256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95.03%</a:t>
                      </a:r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553460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Wastewater – Treatment</a:t>
                      </a:r>
                      <a:endParaRPr lang="en-US" dirty="0"/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$700,250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$636,311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90.87%</a:t>
                      </a:r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46432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Wastewater – Collection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$2,015,850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$2,401,049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119.11%</a:t>
                      </a:r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900855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Solid Waste – Recycling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$1,122,300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$1,094,132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97.49%</a:t>
                      </a:r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64395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Debt Service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$1,710,820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$1,709,212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99.91%</a:t>
                      </a:r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545677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Capital Outlays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$2,843,000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$1,763,776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62.04%</a:t>
                      </a:r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06847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35121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709647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/>
                        <a:t>TOTAL</a:t>
                      </a:r>
                      <a:endParaRPr lang="en-US" b="1" dirty="0"/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$13,755,970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$12,919,492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93.92%</a:t>
                      </a:r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591795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02446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C8A1E2-E895-6B2B-CEC5-A2733DABD2F1}"/>
              </a:ext>
            </a:extLst>
          </p:cNvPr>
          <p:cNvSpPr>
            <a:spLocks noGrp="1"/>
          </p:cNvSpPr>
          <p:nvPr/>
        </p:nvSpPr>
        <p:spPr>
          <a:xfrm>
            <a:off x="613794" y="240339"/>
            <a:ext cx="10964411" cy="16631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ysClr val="windowText" lastClr="000000"/>
                </a:solidFill>
                <a:latin typeface="Calibri Light" panose="020F0302020204030204"/>
              </a:defRPr>
            </a:lvl1pPr>
          </a:lstStyle>
          <a:p>
            <a:pPr algn="ctr"/>
            <a:r>
              <a:rPr lang="en-US" sz="48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Utilities Fund Capital Projects</a:t>
            </a:r>
            <a:br>
              <a:rPr lang="en-US" sz="40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10/1/22 - 09/30/23</a:t>
            </a:r>
            <a:endParaRPr lang="en-US" sz="4000" b="1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le 7">
            <a:extLst>
              <a:ext uri="{FF2B5EF4-FFF2-40B4-BE49-F238E27FC236}">
                <a16:creationId xmlns:a16="http://schemas.microsoft.com/office/drawing/2014/main" id="{40C05531-1F0E-A2B4-DF9A-2DD7AAD11F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3358653"/>
              </p:ext>
            </p:extLst>
          </p:nvPr>
        </p:nvGraphicFramePr>
        <p:xfrm>
          <a:off x="613794" y="2091266"/>
          <a:ext cx="10964412" cy="44500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107496">
                  <a:extLst>
                    <a:ext uri="{9D8B030D-6E8A-4147-A177-3AD203B41FA5}">
                      <a16:colId xmlns:a16="http://schemas.microsoft.com/office/drawing/2014/main" val="1141708687"/>
                    </a:ext>
                  </a:extLst>
                </a:gridCol>
                <a:gridCol w="2295330">
                  <a:extLst>
                    <a:ext uri="{9D8B030D-6E8A-4147-A177-3AD203B41FA5}">
                      <a16:colId xmlns:a16="http://schemas.microsoft.com/office/drawing/2014/main" val="772711397"/>
                    </a:ext>
                  </a:extLst>
                </a:gridCol>
                <a:gridCol w="2276670">
                  <a:extLst>
                    <a:ext uri="{9D8B030D-6E8A-4147-A177-3AD203B41FA5}">
                      <a16:colId xmlns:a16="http://schemas.microsoft.com/office/drawing/2014/main" val="3894480976"/>
                    </a:ext>
                  </a:extLst>
                </a:gridCol>
                <a:gridCol w="2284916">
                  <a:extLst>
                    <a:ext uri="{9D8B030D-6E8A-4147-A177-3AD203B41FA5}">
                      <a16:colId xmlns:a16="http://schemas.microsoft.com/office/drawing/2014/main" val="385516835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PROJECT (TYPE)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FY 23 BUDGET</a:t>
                      </a:r>
                    </a:p>
                  </a:txBody>
                  <a:tcPr>
                    <a:lnB w="6350" cap="flat" cmpd="sng" algn="ctr">
                      <a:noFill/>
                      <a:prstDash val="solid"/>
                      <a:miter lim="800000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AS OF SEPT 30</a:t>
                      </a:r>
                      <a:r>
                        <a:rPr lang="en-US" baseline="30000" dirty="0"/>
                        <a:t>TH</a:t>
                      </a:r>
                      <a:endParaRPr lang="en-US" dirty="0"/>
                    </a:p>
                  </a:txBody>
                  <a:tcPr>
                    <a:lnB w="6350" cap="flat" cmpd="sng" algn="ctr">
                      <a:noFill/>
                      <a:prstDash val="solid"/>
                      <a:miter lim="800000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% OF BUDGET</a:t>
                      </a:r>
                    </a:p>
                  </a:txBody>
                  <a:tcPr>
                    <a:lnB w="6350" cap="flat" cmpd="sng" algn="ctr">
                      <a:noFill/>
                      <a:prstDash val="solid"/>
                      <a:miter lim="8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61907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Water Meter Replace &amp; AMI Upgrade (M&amp;E)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$75,000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$74,869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99.83%</a:t>
                      </a:r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915741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Emergency Equipment Replacement (M&amp;E)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$60,000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$53,565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89.28%</a:t>
                      </a:r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4210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Heavy Equipment Replacement (M&amp;E)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$80,000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0.00%</a:t>
                      </a:r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553460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Replace Obsolete Grinder Systems (M&amp;E)</a:t>
                      </a:r>
                      <a:endParaRPr lang="en-US" dirty="0"/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$70,000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$35,417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50.60%</a:t>
                      </a:r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46432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900855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Replace Service Truck (VEH)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$75,000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$72,675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96.90%</a:t>
                      </a:r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64395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2-Ton Truck for Maintenance Tech (VEH)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$120,000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$84,087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70.07%</a:t>
                      </a:r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545677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606847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Security System (BLDG IMP)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$25,000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$16,158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64.63%</a:t>
                      </a:r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35121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709647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b="1" dirty="0"/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591795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03372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1CED11-75FE-1C82-A180-39F0A0D6A5F8}"/>
              </a:ext>
            </a:extLst>
          </p:cNvPr>
          <p:cNvSpPr>
            <a:spLocks noGrp="1"/>
          </p:cNvSpPr>
          <p:nvPr/>
        </p:nvSpPr>
        <p:spPr>
          <a:xfrm>
            <a:off x="613794" y="240339"/>
            <a:ext cx="10964411" cy="16631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ysClr val="windowText" lastClr="000000"/>
                </a:solidFill>
                <a:latin typeface="Calibri Light" panose="020F0302020204030204"/>
              </a:defRPr>
            </a:lvl1pPr>
          </a:lstStyle>
          <a:p>
            <a:pPr algn="ctr"/>
            <a:r>
              <a:rPr lang="en-US" sz="48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Utilities Fund Capital Projects</a:t>
            </a:r>
            <a:br>
              <a:rPr lang="en-US" sz="40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10/1/22 - 09/30/23</a:t>
            </a:r>
            <a:endParaRPr lang="en-US" sz="4000" b="1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le 7">
            <a:extLst>
              <a:ext uri="{FF2B5EF4-FFF2-40B4-BE49-F238E27FC236}">
                <a16:creationId xmlns:a16="http://schemas.microsoft.com/office/drawing/2014/main" id="{15650EE2-82C2-4CB7-D734-B9C11C9766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6513202"/>
              </p:ext>
            </p:extLst>
          </p:nvPr>
        </p:nvGraphicFramePr>
        <p:xfrm>
          <a:off x="613794" y="2091266"/>
          <a:ext cx="10964412" cy="44500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107496">
                  <a:extLst>
                    <a:ext uri="{9D8B030D-6E8A-4147-A177-3AD203B41FA5}">
                      <a16:colId xmlns:a16="http://schemas.microsoft.com/office/drawing/2014/main" val="1141708687"/>
                    </a:ext>
                  </a:extLst>
                </a:gridCol>
                <a:gridCol w="2295330">
                  <a:extLst>
                    <a:ext uri="{9D8B030D-6E8A-4147-A177-3AD203B41FA5}">
                      <a16:colId xmlns:a16="http://schemas.microsoft.com/office/drawing/2014/main" val="772711397"/>
                    </a:ext>
                  </a:extLst>
                </a:gridCol>
                <a:gridCol w="2276670">
                  <a:extLst>
                    <a:ext uri="{9D8B030D-6E8A-4147-A177-3AD203B41FA5}">
                      <a16:colId xmlns:a16="http://schemas.microsoft.com/office/drawing/2014/main" val="3894480976"/>
                    </a:ext>
                  </a:extLst>
                </a:gridCol>
                <a:gridCol w="2284916">
                  <a:extLst>
                    <a:ext uri="{9D8B030D-6E8A-4147-A177-3AD203B41FA5}">
                      <a16:colId xmlns:a16="http://schemas.microsoft.com/office/drawing/2014/main" val="385516835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PROJECT (TYPE)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FY 23 BUDGET</a:t>
                      </a:r>
                    </a:p>
                  </a:txBody>
                  <a:tcPr>
                    <a:lnB w="6350" cap="flat" cmpd="sng" algn="ctr">
                      <a:noFill/>
                      <a:prstDash val="solid"/>
                      <a:miter lim="800000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AS OF SEPT 30</a:t>
                      </a:r>
                      <a:r>
                        <a:rPr lang="en-US" baseline="30000" dirty="0"/>
                        <a:t>TH</a:t>
                      </a:r>
                      <a:endParaRPr lang="en-US" dirty="0"/>
                    </a:p>
                  </a:txBody>
                  <a:tcPr>
                    <a:lnB w="6350" cap="flat" cmpd="sng" algn="ctr">
                      <a:noFill/>
                      <a:prstDash val="solid"/>
                      <a:miter lim="800000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% OF BUDGET</a:t>
                      </a:r>
                    </a:p>
                  </a:txBody>
                  <a:tcPr>
                    <a:lnB w="6350" cap="flat" cmpd="sng" algn="ctr">
                      <a:noFill/>
                      <a:prstDash val="solid"/>
                      <a:miter lim="8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61907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err="1"/>
                        <a:t>Lackawana</a:t>
                      </a:r>
                      <a:r>
                        <a:rPr lang="en-US" sz="1600" dirty="0"/>
                        <a:t> Lift Station (SEW LINE)</a:t>
                      </a:r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$0.00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$70,247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N/A</a:t>
                      </a:r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915741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Pond Liner – WWTP (SEW LINE)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$1,100,000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$1,026,105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93.28%</a:t>
                      </a:r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4210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Blister Gold LS Rehabilitation (SEW LINE)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$125,000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$106,944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68.43%</a:t>
                      </a:r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553460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Water Storage Tank Rehabilitation (SEW LINE)</a:t>
                      </a:r>
                      <a:endParaRPr lang="en-US" dirty="0"/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$550,000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85.56%</a:t>
                      </a:r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46432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900855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Elevation of Water – Grant (PLANT)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$63,000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0.00%</a:t>
                      </a:r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64395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Towers for Internet – ARPA Llano Co (PLANT)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$500,000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$223,708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44.74%</a:t>
                      </a:r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545677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606847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35121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709647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/>
                        <a:t>TOTAL</a:t>
                      </a:r>
                      <a:endParaRPr lang="en-US" b="1" dirty="0"/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$2,843,000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$1,763,776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62.04%</a:t>
                      </a:r>
                    </a:p>
                  </a:txBody>
                  <a:tcPr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591795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28902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92DA2BE6-0918-29D1-5D7E-848890AEE4B5}"/>
              </a:ext>
            </a:extLst>
          </p:cNvPr>
          <p:cNvSpPr>
            <a:spLocks noGrp="1"/>
          </p:cNvSpPr>
          <p:nvPr/>
        </p:nvSpPr>
        <p:spPr>
          <a:xfrm>
            <a:off x="613794" y="240339"/>
            <a:ext cx="10964411" cy="16631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ysClr val="windowText" lastClr="000000"/>
                </a:solidFill>
                <a:latin typeface="Calibri Light" panose="020F0302020204030204"/>
              </a:defRPr>
            </a:lvl1pPr>
          </a:lstStyle>
          <a:p>
            <a:pPr algn="ctr"/>
            <a:r>
              <a:rPr lang="en-US" sz="48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Questions</a:t>
            </a:r>
            <a:br>
              <a:rPr lang="en-US" sz="40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4000" b="1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A2BCC42-915E-AFC6-2C0F-3A30883BA4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2069" y="1903444"/>
            <a:ext cx="7347859" cy="411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03955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</TotalTime>
  <Words>703</Words>
  <Application>Microsoft Office PowerPoint</Application>
  <PresentationFormat>Widescreen</PresentationFormat>
  <Paragraphs>261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Bookman Old Style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Christopher Thomas</dc:creator>
  <cp:lastModifiedBy>Christopher Thomas</cp:lastModifiedBy>
  <cp:revision>11</cp:revision>
  <dcterms:created xsi:type="dcterms:W3CDTF">2023-07-08T04:08:11Z</dcterms:created>
  <dcterms:modified xsi:type="dcterms:W3CDTF">2023-10-09T15:37:00Z</dcterms:modified>
</cp:coreProperties>
</file>